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vsdx" ContentType="application/vnd.ms-visio.drawing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33"/>
  </p:notesMasterIdLst>
  <p:sldIdLst>
    <p:sldId id="274" r:id="rId2"/>
    <p:sldId id="596" r:id="rId3"/>
    <p:sldId id="534" r:id="rId4"/>
    <p:sldId id="509" r:id="rId5"/>
    <p:sldId id="347" r:id="rId6"/>
    <p:sldId id="575" r:id="rId7"/>
    <p:sldId id="576" r:id="rId8"/>
    <p:sldId id="577" r:id="rId9"/>
    <p:sldId id="539" r:id="rId10"/>
    <p:sldId id="587" r:id="rId11"/>
    <p:sldId id="578" r:id="rId12"/>
    <p:sldId id="588" r:id="rId13"/>
    <p:sldId id="540" r:id="rId14"/>
    <p:sldId id="579" r:id="rId15"/>
    <p:sldId id="580" r:id="rId16"/>
    <p:sldId id="582" r:id="rId17"/>
    <p:sldId id="585" r:id="rId18"/>
    <p:sldId id="564" r:id="rId19"/>
    <p:sldId id="566" r:id="rId20"/>
    <p:sldId id="563" r:id="rId21"/>
    <p:sldId id="584" r:id="rId22"/>
    <p:sldId id="583" r:id="rId23"/>
    <p:sldId id="586" r:id="rId24"/>
    <p:sldId id="598" r:id="rId25"/>
    <p:sldId id="273" r:id="rId26"/>
    <p:sldId id="589" r:id="rId27"/>
    <p:sldId id="590" r:id="rId28"/>
    <p:sldId id="591" r:id="rId29"/>
    <p:sldId id="592" r:id="rId30"/>
    <p:sldId id="594" r:id="rId31"/>
    <p:sldId id="595" r:id="rId32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8307"/>
    <a:srgbClr val="169BF6"/>
    <a:srgbClr val="0BC50B"/>
    <a:srgbClr val="079715"/>
    <a:srgbClr val="2929FF"/>
    <a:srgbClr val="FF9933"/>
    <a:srgbClr val="BC1A0E"/>
    <a:srgbClr val="FF3300"/>
    <a:srgbClr val="660033"/>
    <a:srgbClr val="79F7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1644" autoAdjust="0"/>
  </p:normalViewPr>
  <p:slideViewPr>
    <p:cSldViewPr>
      <p:cViewPr varScale="1">
        <p:scale>
          <a:sx n="71" d="100"/>
          <a:sy n="71" d="100"/>
        </p:scale>
        <p:origin x="-104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0%20&#1055;&#1086;&#1083;&#1091;&#1095;&#1077;&#1085;&#1085;&#1099;&#1077;\&#1082;&#1072;&#1088;&#1090;-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k2\&#1053;&#1040;&#1059;&#1050;&#1040;%20&#1048;&#1057;&#1069;&#1069;&#1055;&#1057;\&#1055;&#1088;&#1077;&#1079;&#1077;&#1085;&#1090;&#1072;&#1094;&#1080;&#1080;%20&#1082;%20&#1075;&#1086;&#1076;&#1080;&#1095;&#1085;&#1099;&#1084;%20&#1089;&#1086;&#1074;&#1077;&#1090;&#1072;&#1084;\&#1055;&#1088;&#1077;&#1079;&#1077;&#1085;&#1090;&#1072;&#1094;&#1080;&#1103;%202021\&#1082;&#1072;&#1088;&#1090;-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k2\&#1053;&#1040;&#1059;&#1050;&#1040;%20&#1048;&#1057;&#1069;&#1069;&#1055;&#1057;\&#1055;&#1088;&#1077;&#1079;&#1077;&#1085;&#1090;&#1072;&#1094;&#1080;&#1080;%20&#1082;%20&#1075;&#1086;&#1076;&#1080;&#1095;&#1085;&#1099;&#1084;%20&#1089;&#1086;&#1074;&#1077;&#1090;&#1072;&#1084;\&#1055;&#1088;&#1077;&#1079;&#1077;&#1085;&#1090;&#1072;&#1094;&#1080;&#1103;%202020\&#1082;&#1072;&#1088;&#1090;-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k2\&#1053;&#1040;&#1059;&#1050;&#1040;%20&#1048;&#1057;&#1069;&#1069;&#1055;&#1057;\&#1055;&#1088;&#1077;&#1079;&#1077;&#1085;&#1090;&#1072;&#1094;&#1080;&#1080;%20&#1082;%20&#1075;&#1086;&#1076;&#1080;&#1095;&#1085;&#1099;&#1084;%20&#1089;&#1086;&#1074;&#1077;&#1090;&#1072;&#1084;\&#1055;&#1088;&#1077;&#1079;&#1077;&#1085;&#1090;&#1072;&#1094;&#1080;&#1103;%202020\&#1082;&#1072;&#1088;&#1090;-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k2\&#1053;&#1040;&#1059;&#1050;&#1040;%20&#1048;&#1057;&#1069;&#1069;&#1055;&#1057;\&#1055;&#1088;&#1077;&#1079;&#1077;&#1085;&#1090;&#1072;&#1094;&#1080;&#1080;%20&#1082;%20&#1075;&#1086;&#1076;&#1080;&#1095;&#1085;&#1099;&#1084;%20&#1089;&#1086;&#1074;&#1077;&#1090;&#1072;&#1084;\&#1055;&#1088;&#1077;&#1079;&#1077;&#1085;&#1090;&#1072;&#1094;&#1080;&#1103;%202021\2021%20&#1055;&#1086;&#1083;&#1091;&#1095;&#1077;&#1085;&#1085;&#1099;&#1077;\&#1050;&#1041;&#1055;&#1056;\&#1048;&#1057;&#1069;&#1080;&#1069;&#1055;&#1057;%20&#1050;&#1041;&#1055;&#1056;%202017-2020%20-%20&#1074;&#1089;&#1077;%20&#1084;&#1077;&#1090;&#1086;&#1076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>
                <a:solidFill>
                  <a:schemeClr val="tx1">
                    <a:lumMod val="85000"/>
                    <a:lumOff val="15000"/>
                  </a:schemeClr>
                </a:solidFill>
              </a:rPr>
              <a:t>2017 г.</a:t>
            </a:r>
          </a:p>
        </c:rich>
      </c:tx>
      <c:layout>
        <c:manualLayout>
          <c:xMode val="edge"/>
          <c:yMode val="edge"/>
          <c:x val="0.44180856160767462"/>
          <c:y val="0.89778359734287183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446671195116858E-3"/>
          <c:y val="2.8772389263910941E-2"/>
          <c:w val="0.5080016233939616"/>
          <c:h val="0.9117494965640833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Рентабельность активов в торговле, %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9681490788973433E-3"/>
                  <c:y val="7.43725931389151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C2-4B47-A733-331EA941B957}"/>
                </c:ext>
              </c:extLst>
            </c:dLbl>
            <c:dLbl>
              <c:idx val="1"/>
              <c:layout>
                <c:manualLayout>
                  <c:x val="-2.4840745394486686E-3"/>
                  <c:y val="5.94980745111321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C2-4B47-A733-331EA941B9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Россия в целом</c:v>
                </c:pt>
                <c:pt idx="1">
                  <c:v>Северные регионы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C2-4B47-A733-331EA941B9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Рентабельность активов по всем видам деятельности, %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9681490788973433E-3"/>
                  <c:y val="-1.27495873952427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3C2-4B47-A733-331EA941B957}"/>
                </c:ext>
              </c:extLst>
            </c:dLbl>
            <c:dLbl>
              <c:idx val="1"/>
              <c:layout>
                <c:manualLayout>
                  <c:x val="7.4522236183460272E-3"/>
                  <c:y val="-4.249862465080886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C2-4B47-A733-331EA941B9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Россия в целом</c:v>
                </c:pt>
                <c:pt idx="1">
                  <c:v>Северные регионы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C2-4B47-A733-331EA941B9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  </c:v>
                </c:pt>
              </c:strCache>
            </c:strRef>
          </c:tx>
          <c:spPr>
            <a:solidFill>
              <a:schemeClr val="accent4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4904447236691968E-2"/>
                  <c:y val="-4.249862465080915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3C2-4B47-A733-331EA941B957}"/>
                </c:ext>
              </c:extLst>
            </c:dLbl>
            <c:dLbl>
              <c:idx val="1"/>
              <c:layout>
                <c:manualLayout>
                  <c:x val="1.9872596315589398E-2"/>
                  <c:y val="-6.374793697621293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3C2-4B47-A733-331EA941B9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Россия в целом</c:v>
                </c:pt>
                <c:pt idx="1">
                  <c:v>Северные регионы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31.9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C2-4B47-A733-331EA941B957}"/>
            </c:ext>
          </c:extLst>
        </c:ser>
        <c:shape val="box"/>
        <c:axId val="109224704"/>
        <c:axId val="109226624"/>
        <c:axId val="101165248"/>
      </c:bar3DChart>
      <c:catAx>
        <c:axId val="1092247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9226624"/>
        <c:crosses val="autoZero"/>
        <c:auto val="1"/>
        <c:lblAlgn val="ctr"/>
        <c:lblOffset val="100"/>
      </c:catAx>
      <c:valAx>
        <c:axId val="10922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9224704"/>
        <c:crosses val="autoZero"/>
        <c:crossBetween val="between"/>
      </c:valAx>
      <c:serAx>
        <c:axId val="101165248"/>
        <c:scaling>
          <c:orientation val="minMax"/>
        </c:scaling>
        <c:delete val="1"/>
        <c:axPos val="b"/>
        <c:majorTickMark val="none"/>
        <c:tickLblPos val="none"/>
        <c:crossAx val="109226624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>
                <a:solidFill>
                  <a:schemeClr val="accent5">
                    <a:lumMod val="25000"/>
                  </a:schemeClr>
                </a:solidFill>
              </a:rPr>
              <a:t>Динамика развития малого 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бизнеса за </a:t>
            </a:r>
            <a:r>
              <a:rPr lang="ru-RU" sz="1500" dirty="0">
                <a:solidFill>
                  <a:schemeClr val="accent5">
                    <a:lumMod val="25000"/>
                  </a:schemeClr>
                </a:solidFill>
              </a:rPr>
              <a:t>2012-2018 гг., %</a:t>
            </a:r>
          </a:p>
        </c:rich>
      </c:tx>
      <c:layout>
        <c:manualLayout>
          <c:xMode val="edge"/>
          <c:yMode val="edge"/>
          <c:x val="0.14521174601998954"/>
          <c:y val="1.856518866324798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4830209194863254"/>
          <c:y val="0.1757504526787472"/>
          <c:w val="0.65169790805136874"/>
          <c:h val="0.5977259836626340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работников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Россия в целом</c:v>
                </c:pt>
                <c:pt idx="1">
                  <c:v>Северные регионы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</c:v>
                </c:pt>
                <c:pt idx="1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27-4E3E-8019-F27B4481A1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предприятий</c:v>
                </c:pt>
              </c:strCache>
            </c:strRef>
          </c:tx>
          <c:spPr>
            <a:solidFill>
              <a:srgbClr val="2929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Россия в целом</c:v>
                </c:pt>
                <c:pt idx="1">
                  <c:v>Северные регионы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145</c:v>
                </c:pt>
                <c:pt idx="1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27-4E3E-8019-F27B4481A1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Оборот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-1.1942718588455534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D27-4E3E-8019-F27B4481A1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Россия в целом</c:v>
                </c:pt>
                <c:pt idx="1">
                  <c:v>Северные регионы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236</c:v>
                </c:pt>
                <c:pt idx="1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27-4E3E-8019-F27B4481A164}"/>
            </c:ext>
          </c:extLst>
        </c:ser>
        <c:gapWidth val="115"/>
        <c:overlap val="-20"/>
        <c:axId val="147955712"/>
        <c:axId val="147957248"/>
      </c:barChart>
      <c:catAx>
        <c:axId val="1479557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57248"/>
        <c:crosses val="autoZero"/>
        <c:auto val="1"/>
        <c:lblAlgn val="ctr"/>
        <c:lblOffset val="100"/>
      </c:catAx>
      <c:valAx>
        <c:axId val="1479572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795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00CC"/>
            </a:solidFill>
          </c:spPr>
          <c:cat>
            <c:strLit>
              <c:ptCount val="6"/>
              <c:pt idx="0">
                <c:v>до 35</c:v>
              </c:pt>
              <c:pt idx="1">
                <c:v>36-39</c:v>
              </c:pt>
              <c:pt idx="2">
                <c:v>40-49</c:v>
              </c:pt>
              <c:pt idx="3">
                <c:v>50-59</c:v>
              </c:pt>
              <c:pt idx="4">
                <c:v>60-69</c:v>
              </c:pt>
              <c:pt idx="5">
                <c:v>70 и более</c:v>
              </c:pt>
            </c:strLit>
          </c:cat>
          <c:val>
            <c:numRef>
              <c:f>Лист2!$A$123:$F$123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6-4A04-8BFD-007F5517E515}"/>
            </c:ext>
          </c:extLst>
        </c:ser>
        <c:gapWidth val="492"/>
        <c:overlap val="60"/>
        <c:axId val="81515648"/>
        <c:axId val="81517184"/>
      </c:barChart>
      <c:catAx>
        <c:axId val="815156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517184"/>
        <c:crosses val="autoZero"/>
        <c:auto val="1"/>
        <c:lblAlgn val="ctr"/>
        <c:lblOffset val="100"/>
      </c:catAx>
      <c:valAx>
        <c:axId val="815171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51564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v>Базовое бюджетное субсидирование</c:v>
          </c:tx>
          <c:spPr>
            <a:solidFill>
              <a:srgbClr val="0000CC"/>
            </a:solidFill>
          </c:spPr>
          <c:cat>
            <c:numLit>
              <c:formatCode>General</c:formatCode>
              <c:ptCount val="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</c:numLit>
          </c:cat>
          <c:val>
            <c:numRef>
              <c:f>Лист2!$A$70:$E$70</c:f>
              <c:numCache>
                <c:formatCode>General</c:formatCode>
                <c:ptCount val="5"/>
                <c:pt idx="0">
                  <c:v>49700</c:v>
                </c:pt>
                <c:pt idx="1">
                  <c:v>53700</c:v>
                </c:pt>
                <c:pt idx="2">
                  <c:v>77800</c:v>
                </c:pt>
                <c:pt idx="3">
                  <c:v>77300</c:v>
                </c:pt>
                <c:pt idx="4">
                  <c:v>79200</c:v>
                </c:pt>
              </c:numCache>
            </c:numRef>
          </c:val>
        </c:ser>
        <c:ser>
          <c:idx val="1"/>
          <c:order val="1"/>
          <c:tx>
            <c:v>Конкурсное, гранты, хоздоговора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cat>
            <c:numLit>
              <c:formatCode>General</c:formatCode>
              <c:ptCount val="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</c:numLit>
          </c:cat>
          <c:val>
            <c:numRef>
              <c:f>Лист2!$A$71:$E$71</c:f>
              <c:numCache>
                <c:formatCode>General</c:formatCode>
                <c:ptCount val="5"/>
                <c:pt idx="0">
                  <c:v>4500</c:v>
                </c:pt>
                <c:pt idx="1">
                  <c:v>3100</c:v>
                </c:pt>
                <c:pt idx="2">
                  <c:v>3900</c:v>
                </c:pt>
                <c:pt idx="3">
                  <c:v>4800</c:v>
                </c:pt>
                <c:pt idx="4">
                  <c:v>3900</c:v>
                </c:pt>
              </c:numCache>
            </c:numRef>
          </c:val>
        </c:ser>
        <c:overlap val="100"/>
        <c:axId val="64049152"/>
        <c:axId val="64050688"/>
      </c:barChart>
      <c:catAx>
        <c:axId val="64049152"/>
        <c:scaling>
          <c:orientation val="minMax"/>
        </c:scaling>
        <c:axPos val="b"/>
        <c:numFmt formatCode="General" sourceLinked="1"/>
        <c:tickLblPos val="nextTo"/>
        <c:crossAx val="64050688"/>
        <c:crosses val="autoZero"/>
        <c:auto val="1"/>
        <c:lblAlgn val="ctr"/>
        <c:lblOffset val="100"/>
      </c:catAx>
      <c:valAx>
        <c:axId val="64050688"/>
        <c:scaling>
          <c:orientation val="minMax"/>
        </c:scaling>
        <c:axPos val="l"/>
        <c:majorGridlines/>
        <c:numFmt formatCode="General" sourceLinked="1"/>
        <c:tickLblPos val="nextTo"/>
        <c:crossAx val="640491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100" b="1">
          <a:solidFill>
            <a:srgbClr val="0000CC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Число статей в журналах ВАК</c:v>
          </c:tx>
          <c:spPr>
            <a:solidFill>
              <a:srgbClr val="078307"/>
            </a:solidFill>
          </c:spPr>
          <c:cat>
            <c:numLit>
              <c:formatCode>General</c:formatCode>
              <c:ptCount val="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</c:numLit>
          </c:cat>
          <c:val>
            <c:numRef>
              <c:f>Лист1!$A$268:$E$268</c:f>
              <c:numCache>
                <c:formatCode>General</c:formatCode>
                <c:ptCount val="5"/>
                <c:pt idx="0">
                  <c:v>1.02</c:v>
                </c:pt>
                <c:pt idx="1">
                  <c:v>0.91</c:v>
                </c:pt>
                <c:pt idx="2">
                  <c:v>1.31</c:v>
                </c:pt>
                <c:pt idx="3">
                  <c:v>1.24</c:v>
                </c:pt>
                <c:pt idx="4">
                  <c:v>0.8</c:v>
                </c:pt>
              </c:numCache>
            </c:numRef>
          </c:val>
        </c:ser>
        <c:ser>
          <c:idx val="1"/>
          <c:order val="1"/>
          <c:tx>
            <c:v>Число статей в изданиях RSCI, WoS, Scopus</c:v>
          </c:tx>
          <c:spPr>
            <a:solidFill>
              <a:srgbClr val="C00000"/>
            </a:solidFill>
          </c:spPr>
          <c:cat>
            <c:numLit>
              <c:formatCode>General</c:formatCode>
              <c:ptCount val="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</c:numLit>
          </c:cat>
          <c:val>
            <c:numRef>
              <c:f>Лист1!$A$269:$E$269</c:f>
              <c:numCache>
                <c:formatCode>General</c:formatCode>
                <c:ptCount val="5"/>
                <c:pt idx="0">
                  <c:v>0.14000000000000001</c:v>
                </c:pt>
                <c:pt idx="1">
                  <c:v>0.21000000000000021</c:v>
                </c:pt>
                <c:pt idx="2">
                  <c:v>0.32000000000000073</c:v>
                </c:pt>
                <c:pt idx="3">
                  <c:v>0.34</c:v>
                </c:pt>
                <c:pt idx="4">
                  <c:v>0.66000000000000181</c:v>
                </c:pt>
              </c:numCache>
            </c:numRef>
          </c:val>
        </c:ser>
        <c:ser>
          <c:idx val="2"/>
          <c:order val="2"/>
          <c:tx>
            <c:v>КБПР без разделения на науи</c:v>
          </c:tx>
          <c:spPr>
            <a:solidFill>
              <a:schemeClr val="accent5">
                <a:lumMod val="50000"/>
              </a:schemeClr>
            </a:solidFill>
          </c:spPr>
          <c:cat>
            <c:numLit>
              <c:formatCode>General</c:formatCode>
              <c:ptCount val="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</c:numLit>
          </c:cat>
          <c:val>
            <c:numRef>
              <c:f>Лист1!$A$270:$E$270</c:f>
              <c:numCache>
                <c:formatCode>General</c:formatCode>
                <c:ptCount val="5"/>
                <c:pt idx="1">
                  <c:v>0.32000000000000073</c:v>
                </c:pt>
                <c:pt idx="2">
                  <c:v>0.52</c:v>
                </c:pt>
                <c:pt idx="3">
                  <c:v>0.53</c:v>
                </c:pt>
                <c:pt idx="4">
                  <c:v>0.64000000000000146</c:v>
                </c:pt>
              </c:numCache>
            </c:numRef>
          </c:val>
        </c:ser>
        <c:ser>
          <c:idx val="3"/>
          <c:order val="3"/>
          <c:tx>
            <c:v>КБПР с разделением на науки</c:v>
          </c:tx>
          <c:spPr>
            <a:solidFill>
              <a:schemeClr val="accent5">
                <a:lumMod val="75000"/>
              </a:schemeClr>
            </a:solidFill>
          </c:spPr>
          <c:cat>
            <c:numLit>
              <c:formatCode>General</c:formatCode>
              <c:ptCount val="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</c:numLit>
          </c:cat>
          <c:val>
            <c:numRef>
              <c:f>Лист1!$A$271:$E$271</c:f>
              <c:numCache>
                <c:formatCode>General</c:formatCode>
                <c:ptCount val="5"/>
                <c:pt idx="1">
                  <c:v>1.58</c:v>
                </c:pt>
                <c:pt idx="2">
                  <c:v>2.52</c:v>
                </c:pt>
                <c:pt idx="3">
                  <c:v>3.3</c:v>
                </c:pt>
                <c:pt idx="4">
                  <c:v>2.2999999999999998</c:v>
                </c:pt>
              </c:numCache>
            </c:numRef>
          </c:val>
        </c:ser>
        <c:axId val="118019584"/>
        <c:axId val="118021120"/>
      </c:barChart>
      <c:catAx>
        <c:axId val="118019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118021120"/>
        <c:crosses val="autoZero"/>
        <c:auto val="1"/>
        <c:lblAlgn val="ctr"/>
        <c:lblOffset val="100"/>
      </c:catAx>
      <c:valAx>
        <c:axId val="118021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1180195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78307"/>
                </a:solidFill>
                <a:latin typeface="+mn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C00000"/>
                </a:solidFill>
                <a:latin typeface="+mn-lt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  <a:latin typeface="+mn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734033245844571"/>
          <c:y val="0.16953995333916594"/>
          <c:w val="0.32988188976378102"/>
          <c:h val="0.72573490813648434"/>
        </c:manualLayout>
      </c:layout>
      <c:txPr>
        <a:bodyPr/>
        <a:lstStyle/>
        <a:p>
          <a:pPr>
            <a:defRPr b="1">
              <a:latin typeface="+mn-lt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v>Количество монографий</c:v>
          </c:tx>
          <c:spPr>
            <a:solidFill>
              <a:srgbClr val="00CC00"/>
            </a:solidFill>
          </c:spPr>
          <c:cat>
            <c:numLit>
              <c:formatCode>General</c:formatCode>
              <c:ptCount val="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</c:numLit>
          </c:cat>
          <c:val>
            <c:numRef>
              <c:f>Лист1!$A$259:$E$259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v>Число статей в журналах</c:v>
          </c:tx>
          <c:spPr>
            <a:solidFill>
              <a:srgbClr val="7030A0"/>
            </a:solidFill>
          </c:spPr>
          <c:cat>
            <c:numLit>
              <c:formatCode>General</c:formatCode>
              <c:ptCount val="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</c:numLit>
          </c:cat>
          <c:val>
            <c:numRef>
              <c:f>Лист1!$A$260:$E$260</c:f>
              <c:numCache>
                <c:formatCode>General</c:formatCode>
                <c:ptCount val="5"/>
                <c:pt idx="0">
                  <c:v>82</c:v>
                </c:pt>
                <c:pt idx="1">
                  <c:v>72</c:v>
                </c:pt>
                <c:pt idx="2">
                  <c:v>78</c:v>
                </c:pt>
                <c:pt idx="3">
                  <c:v>90</c:v>
                </c:pt>
                <c:pt idx="4">
                  <c:v>62</c:v>
                </c:pt>
              </c:numCache>
            </c:numRef>
          </c:val>
        </c:ser>
        <c:ser>
          <c:idx val="2"/>
          <c:order val="2"/>
          <c:tx>
            <c:v>Число статей в индексируемых изданиях и ВАК</c:v>
          </c:tx>
          <c:spPr>
            <a:solidFill>
              <a:srgbClr val="0000CC"/>
            </a:solidFill>
          </c:spPr>
          <c:cat>
            <c:numLit>
              <c:formatCode>General</c:formatCode>
              <c:ptCount val="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</c:numLit>
          </c:cat>
          <c:val>
            <c:numRef>
              <c:f>Лист1!$A$261:$E$261</c:f>
              <c:numCache>
                <c:formatCode>General</c:formatCode>
                <c:ptCount val="5"/>
                <c:pt idx="0">
                  <c:v>61</c:v>
                </c:pt>
                <c:pt idx="1">
                  <c:v>60</c:v>
                </c:pt>
                <c:pt idx="2">
                  <c:v>74</c:v>
                </c:pt>
                <c:pt idx="3">
                  <c:v>77</c:v>
                </c:pt>
                <c:pt idx="4">
                  <c:v>46</c:v>
                </c:pt>
              </c:numCache>
            </c:numRef>
          </c:val>
        </c:ser>
        <c:ser>
          <c:idx val="3"/>
          <c:order val="3"/>
          <c:tx>
            <c:v>Статьи, учитываемые в методике КБПР</c:v>
          </c:tx>
          <c:spPr>
            <a:solidFill>
              <a:srgbClr val="C00000"/>
            </a:solidFill>
          </c:spPr>
          <c:cat>
            <c:numLit>
              <c:formatCode>General</c:formatCode>
              <c:ptCount val="5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</c:numLit>
          </c:cat>
          <c:val>
            <c:numRef>
              <c:f>Лист1!$A$262:$E$262</c:f>
              <c:numCache>
                <c:formatCode>General</c:formatCode>
                <c:ptCount val="5"/>
                <c:pt idx="0">
                  <c:v>7</c:v>
                </c:pt>
                <c:pt idx="1">
                  <c:v>11</c:v>
                </c:pt>
                <c:pt idx="2">
                  <c:v>14</c:v>
                </c:pt>
                <c:pt idx="3">
                  <c:v>15</c:v>
                </c:pt>
                <c:pt idx="4">
                  <c:v>26</c:v>
                </c:pt>
              </c:numCache>
            </c:numRef>
          </c:val>
        </c:ser>
        <c:axId val="118040832"/>
        <c:axId val="118059008"/>
      </c:barChart>
      <c:catAx>
        <c:axId val="118040832"/>
        <c:scaling>
          <c:orientation val="minMax"/>
        </c:scaling>
        <c:axPos val="b"/>
        <c:numFmt formatCode="General" sourceLinked="1"/>
        <c:tickLblPos val="nextTo"/>
        <c:crossAx val="118059008"/>
        <c:crosses val="autoZero"/>
        <c:auto val="1"/>
        <c:lblAlgn val="ctr"/>
        <c:lblOffset val="100"/>
      </c:catAx>
      <c:valAx>
        <c:axId val="118059008"/>
        <c:scaling>
          <c:orientation val="minMax"/>
        </c:scaling>
        <c:axPos val="l"/>
        <c:majorGridlines/>
        <c:numFmt formatCode="General" sourceLinked="1"/>
        <c:tickLblPos val="nextTo"/>
        <c:crossAx val="1180408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78307"/>
                </a:solidFill>
                <a:latin typeface="+mn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660033"/>
                </a:solidFill>
                <a:latin typeface="+mn-lt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C00000"/>
                </a:solidFill>
                <a:latin typeface="+mn-lt"/>
              </a:defRPr>
            </a:pPr>
            <a:endParaRPr lang="ru-RU"/>
          </a:p>
        </c:txPr>
      </c:legendEntry>
      <c:layout/>
      <c:txPr>
        <a:bodyPr/>
        <a:lstStyle/>
        <a:p>
          <a:pPr>
            <a:defRPr b="1">
              <a:latin typeface="+mn-lt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250315220707399"/>
          <c:y val="6.5346436999388968E-2"/>
          <c:w val="0.51481427107746358"/>
          <c:h val="0.84747992684287188"/>
        </c:manualLayout>
      </c:layout>
      <c:barChart>
        <c:barDir val="col"/>
        <c:grouping val="clustered"/>
        <c:ser>
          <c:idx val="0"/>
          <c:order val="0"/>
          <c:tx>
            <c:v>все науки с квартилями</c:v>
          </c:tx>
          <c:spPr>
            <a:solidFill>
              <a:srgbClr val="C00000"/>
            </a:solidFill>
          </c:spPr>
          <c:cat>
            <c:numLit>
              <c:formatCode>General</c:formatCode>
              <c:ptCount val="4"/>
              <c:pt idx="0">
                <c:v>2017</c:v>
              </c:pt>
              <c:pt idx="1">
                <c:v>2018</c:v>
              </c:pt>
              <c:pt idx="2">
                <c:v>2019</c:v>
              </c:pt>
              <c:pt idx="3">
                <c:v>2020</c:v>
              </c:pt>
            </c:numLit>
          </c:cat>
          <c:val>
            <c:numRef>
              <c:f>Лист1!$G$193:$G$196</c:f>
              <c:numCache>
                <c:formatCode>0.00</c:formatCode>
                <c:ptCount val="4"/>
                <c:pt idx="0">
                  <c:v>0.24000000000000021</c:v>
                </c:pt>
                <c:pt idx="1">
                  <c:v>0.41000000000000031</c:v>
                </c:pt>
                <c:pt idx="2">
                  <c:v>0.45600000000000002</c:v>
                </c:pt>
                <c:pt idx="3">
                  <c:v>0.61700000000000155</c:v>
                </c:pt>
              </c:numCache>
            </c:numRef>
          </c:val>
        </c:ser>
        <c:ser>
          <c:idx val="1"/>
          <c:order val="1"/>
          <c:tx>
            <c:v>с разелением на гуманит. И общ. науки</c:v>
          </c:tx>
          <c:spPr>
            <a:solidFill>
              <a:schemeClr val="accent5">
                <a:lumMod val="50000"/>
              </a:schemeClr>
            </a:solidFill>
          </c:spPr>
          <c:cat>
            <c:numLit>
              <c:formatCode>General</c:formatCode>
              <c:ptCount val="4"/>
              <c:pt idx="0">
                <c:v>2017</c:v>
              </c:pt>
              <c:pt idx="1">
                <c:v>2018</c:v>
              </c:pt>
              <c:pt idx="2">
                <c:v>2019</c:v>
              </c:pt>
              <c:pt idx="3">
                <c:v>2020</c:v>
              </c:pt>
            </c:numLit>
          </c:cat>
          <c:val>
            <c:numRef>
              <c:f>Лист1!$H$193:$H$196</c:f>
              <c:numCache>
                <c:formatCode>0.00</c:formatCode>
                <c:ptCount val="4"/>
                <c:pt idx="0">
                  <c:v>0.78700000000000003</c:v>
                </c:pt>
                <c:pt idx="1">
                  <c:v>1.6279999999999966</c:v>
                </c:pt>
                <c:pt idx="2">
                  <c:v>1.782</c:v>
                </c:pt>
                <c:pt idx="3">
                  <c:v>2.1519999999999997</c:v>
                </c:pt>
              </c:numCache>
            </c:numRef>
          </c:val>
        </c:ser>
        <c:axId val="84039168"/>
        <c:axId val="84040704"/>
      </c:barChart>
      <c:catAx>
        <c:axId val="84039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040704"/>
        <c:crosses val="autoZero"/>
        <c:auto val="1"/>
        <c:lblAlgn val="ctr"/>
        <c:lblOffset val="100"/>
      </c:catAx>
      <c:valAx>
        <c:axId val="84040704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200">
                <a:solidFill>
                  <a:schemeClr val="accent5">
                    <a:lumMod val="25000"/>
                  </a:schemeClr>
                </a:solidFill>
                <a:latin typeface="+mn-lt"/>
              </a:defRPr>
            </a:pPr>
            <a:endParaRPr lang="ru-RU"/>
          </a:p>
        </c:txPr>
        <c:crossAx val="840391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b="1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53B9C-D78F-40B4-97FC-79C65162F779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DC40A7D4-18AD-4833-B81A-C11B214EDE32}">
      <dgm:prSet phldrT="[Текст]" custT="1"/>
      <dgm:spPr>
        <a:solidFill>
          <a:srgbClr val="C1EFFF"/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ru-RU" sz="1200" b="1" i="0" dirty="0" smtClean="0">
              <a:solidFill>
                <a:schemeClr val="accent5">
                  <a:lumMod val="50000"/>
                </a:schemeClr>
              </a:solidFill>
            </a:rPr>
            <a:t>Отсутствие и слабое проявление эффекта декаплинга в период 2007–2020 гг. выявило низкую эффективность использования водных ресурсов  и неблагополучный характер экологической ситуации относительно загрязнения окружающей среды.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4A15FA41-0E79-4847-B43B-F8BAE43605C7}" type="parTrans" cxnId="{2ED54539-5DD3-4BE6-9274-EA6234952616}">
      <dgm:prSet/>
      <dgm:spPr/>
      <dgm:t>
        <a:bodyPr/>
        <a:lstStyle/>
        <a:p>
          <a:endParaRPr lang="ru-RU"/>
        </a:p>
      </dgm:t>
    </dgm:pt>
    <dgm:pt modelId="{D02D6684-3150-4F1B-8938-3A375B0AAC65}" type="sibTrans" cxnId="{2ED54539-5DD3-4BE6-9274-EA6234952616}">
      <dgm:prSet/>
      <dgm:spPr/>
      <dgm:t>
        <a:bodyPr/>
        <a:lstStyle/>
        <a:p>
          <a:endParaRPr lang="ru-RU"/>
        </a:p>
      </dgm:t>
    </dgm:pt>
    <dgm:pt modelId="{15F24702-5CA9-4754-A72D-7121A5A4362A}">
      <dgm:prSet phldrT="[Текст]" custT="1"/>
      <dgm:spPr>
        <a:solidFill>
          <a:srgbClr val="FFFF99"/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ru-RU" sz="1200" b="1" i="0" dirty="0" smtClean="0">
              <a:solidFill>
                <a:schemeClr val="accent5">
                  <a:lumMod val="50000"/>
                </a:schemeClr>
              </a:solidFill>
            </a:rPr>
            <a:t>Рассчитана стоимость использования регулирующих экосистемных услуг и добавленной стоимости туристских </a:t>
          </a:r>
          <a:r>
            <a:rPr lang="ru-RU" sz="1200" b="1" i="0" dirty="0" err="1" smtClean="0">
              <a:solidFill>
                <a:schemeClr val="accent5">
                  <a:lumMod val="50000"/>
                </a:schemeClr>
              </a:solidFill>
            </a:rPr>
            <a:t>дестинаций</a:t>
          </a:r>
          <a:r>
            <a:rPr lang="ru-RU" sz="1200" b="1" i="0" dirty="0" smtClean="0">
              <a:solidFill>
                <a:schemeClr val="accent5">
                  <a:lumMod val="50000"/>
                </a:schemeClr>
              </a:solidFill>
            </a:rPr>
            <a:t> на охраняемых территориях.  Ее вклад в региональную экономику определен в  2,7% ВРП (2018 г.).</a:t>
          </a:r>
          <a:endParaRPr lang="ru-RU" sz="1200" b="1" i="0" dirty="0">
            <a:solidFill>
              <a:schemeClr val="accent5">
                <a:lumMod val="50000"/>
              </a:schemeClr>
            </a:solidFill>
          </a:endParaRPr>
        </a:p>
      </dgm:t>
    </dgm:pt>
    <dgm:pt modelId="{D30429AE-C288-4BF2-B198-8D7B9F476631}" type="parTrans" cxnId="{B31AF032-DD11-47A1-8E5B-3B3956B8F6D0}">
      <dgm:prSet/>
      <dgm:spPr/>
      <dgm:t>
        <a:bodyPr/>
        <a:lstStyle/>
        <a:p>
          <a:endParaRPr lang="ru-RU"/>
        </a:p>
      </dgm:t>
    </dgm:pt>
    <dgm:pt modelId="{ACF76D90-8A67-48C6-82CE-E9029940B2B2}" type="sibTrans" cxnId="{B31AF032-DD11-47A1-8E5B-3B3956B8F6D0}">
      <dgm:prSet/>
      <dgm:spPr/>
      <dgm:t>
        <a:bodyPr/>
        <a:lstStyle/>
        <a:p>
          <a:endParaRPr lang="ru-RU"/>
        </a:p>
      </dgm:t>
    </dgm:pt>
    <dgm:pt modelId="{7CF696FA-4ABA-4489-AD2F-6C6DE48B5A0A}">
      <dgm:prSet phldrT="[Текст]" custT="1"/>
      <dgm:spPr>
        <a:solidFill>
          <a:schemeClr val="bg1">
            <a:lumMod val="95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pPr algn="ctr"/>
          <a:r>
            <a:rPr lang="ru-RU" sz="1150" b="1" i="0" dirty="0" smtClean="0">
              <a:solidFill>
                <a:schemeClr val="accent5">
                  <a:lumMod val="50000"/>
                </a:schemeClr>
              </a:solidFill>
            </a:rPr>
            <a:t>Выполнена региональная эколого-экономическая оценка здоровья населения. Потери от заболеваемости и преждевременной смертности трудоспособного населения составили 1,5% ВРП. Выделены территории и экологические факторы риска здоровью.</a:t>
          </a:r>
          <a:r>
            <a:rPr lang="ru-RU" sz="1150" b="1" i="0" dirty="0" smtClean="0"/>
            <a:t> </a:t>
          </a:r>
          <a:endParaRPr lang="ru-RU" sz="1150" b="1" i="0" dirty="0"/>
        </a:p>
      </dgm:t>
    </dgm:pt>
    <dgm:pt modelId="{BC250979-58D3-4AFC-805D-DBEFA69B65D4}" type="parTrans" cxnId="{F0CA0E33-25FA-4B6C-98AC-9DFE782B08C3}">
      <dgm:prSet/>
      <dgm:spPr/>
      <dgm:t>
        <a:bodyPr/>
        <a:lstStyle/>
        <a:p>
          <a:endParaRPr lang="ru-RU"/>
        </a:p>
      </dgm:t>
    </dgm:pt>
    <dgm:pt modelId="{7D49FD48-9608-4D2F-8A1A-C23BE9438A29}" type="sibTrans" cxnId="{F0CA0E33-25FA-4B6C-98AC-9DFE782B08C3}">
      <dgm:prSet/>
      <dgm:spPr/>
      <dgm:t>
        <a:bodyPr/>
        <a:lstStyle/>
        <a:p>
          <a:endParaRPr lang="ru-RU"/>
        </a:p>
      </dgm:t>
    </dgm:pt>
    <dgm:pt modelId="{BCCB98CF-A09E-486A-96B2-80A56A918179}" type="pres">
      <dgm:prSet presAssocID="{21A53B9C-D78F-40B4-97FC-79C65162F779}" presName="Name0" presStyleCnt="0">
        <dgm:presLayoutVars>
          <dgm:dir/>
          <dgm:resizeHandles val="exact"/>
        </dgm:presLayoutVars>
      </dgm:prSet>
      <dgm:spPr/>
    </dgm:pt>
    <dgm:pt modelId="{0DD7C49D-3223-42CC-95D9-577BA9C1650C}" type="pres">
      <dgm:prSet presAssocID="{21A53B9C-D78F-40B4-97FC-79C65162F779}" presName="bkgdShp" presStyleLbl="alignAccFollowNode1" presStyleIdx="0" presStyleCnt="1" custLinFactNeighborX="-2248" custLinFactNeighborY="-571"/>
      <dgm:spPr/>
    </dgm:pt>
    <dgm:pt modelId="{B79BC544-4876-43A2-8EEB-31C1DAD79AD0}" type="pres">
      <dgm:prSet presAssocID="{21A53B9C-D78F-40B4-97FC-79C65162F779}" presName="linComp" presStyleCnt="0"/>
      <dgm:spPr/>
    </dgm:pt>
    <dgm:pt modelId="{23BC8CCF-4B6F-46D3-AC99-227CC3D29C80}" type="pres">
      <dgm:prSet presAssocID="{DC40A7D4-18AD-4833-B81A-C11B214EDE32}" presName="compNode" presStyleCnt="0"/>
      <dgm:spPr/>
    </dgm:pt>
    <dgm:pt modelId="{35A10962-8790-4889-9A84-474FFD117430}" type="pres">
      <dgm:prSet presAssocID="{DC40A7D4-18AD-4833-B81A-C11B214EDE32}" presName="node" presStyleLbl="node1" presStyleIdx="0" presStyleCnt="3" custScaleX="119893" custScaleY="87593" custLinFactNeighborX="2459" custLinFactNeighborY="-5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B28B4-33D9-4A83-8AC7-BC8B0700DCFA}" type="pres">
      <dgm:prSet presAssocID="{DC40A7D4-18AD-4833-B81A-C11B214EDE32}" presName="invisiNode" presStyleLbl="node1" presStyleIdx="0" presStyleCnt="3"/>
      <dgm:spPr/>
    </dgm:pt>
    <dgm:pt modelId="{00CDBED6-60AE-41A0-8A8C-FECED61F17C8}" type="pres">
      <dgm:prSet presAssocID="{DC40A7D4-18AD-4833-B81A-C11B214EDE32}" presName="imagNode" presStyleLbl="fgImgPlace1" presStyleIdx="0" presStyleCnt="3" custScaleX="115902" custScaleY="120293" custLinFactNeighborY="-831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70C0"/>
          </a:solidFill>
        </a:ln>
      </dgm:spPr>
    </dgm:pt>
    <dgm:pt modelId="{C157B3BD-15E2-43DE-AE2E-4E013521A33F}" type="pres">
      <dgm:prSet presAssocID="{D02D6684-3150-4F1B-8938-3A375B0AAC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A8F7A7-3A27-4410-BDF8-A0E6E6BC1B44}" type="pres">
      <dgm:prSet presAssocID="{15F24702-5CA9-4754-A72D-7121A5A4362A}" presName="compNode" presStyleCnt="0"/>
      <dgm:spPr/>
    </dgm:pt>
    <dgm:pt modelId="{4CD88DA5-E142-460B-A0D3-95E9724A90D9}" type="pres">
      <dgm:prSet presAssocID="{15F24702-5CA9-4754-A72D-7121A5A4362A}" presName="node" presStyleLbl="node1" presStyleIdx="1" presStyleCnt="3" custScaleX="102846" custScaleY="93598" custLinFactX="32442" custLinFactNeighborX="100000" custLinFactNeighborY="-5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A5F40-7095-4DD3-902A-65F9DC899347}" type="pres">
      <dgm:prSet presAssocID="{15F24702-5CA9-4754-A72D-7121A5A4362A}" presName="invisiNode" presStyleLbl="node1" presStyleIdx="1" presStyleCnt="3"/>
      <dgm:spPr/>
    </dgm:pt>
    <dgm:pt modelId="{5BE8A606-5E80-4A42-8E18-8B396C439449}" type="pres">
      <dgm:prSet presAssocID="{15F24702-5CA9-4754-A72D-7121A5A4362A}" presName="imagNode" presStyleLbl="fgImgPlace1" presStyleIdx="1" presStyleCnt="3" custScaleX="101381" custScaleY="114922" custLinFactX="31181" custLinFactNeighborX="100000" custLinFactNeighborY="-8498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3175"/>
      </dgm:spPr>
    </dgm:pt>
    <dgm:pt modelId="{41939B2E-5880-425D-BB13-51C34E5EAD0F}" type="pres">
      <dgm:prSet presAssocID="{ACF76D90-8A67-48C6-82CE-E9029940B2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57DDD25-449A-4E12-ABA4-8F370213A5A8}" type="pres">
      <dgm:prSet presAssocID="{7CF696FA-4ABA-4489-AD2F-6C6DE48B5A0A}" presName="compNode" presStyleCnt="0"/>
      <dgm:spPr/>
    </dgm:pt>
    <dgm:pt modelId="{17AB963A-A264-4D20-951A-787EA2305B73}" type="pres">
      <dgm:prSet presAssocID="{7CF696FA-4ABA-4489-AD2F-6C6DE48B5A0A}" presName="node" presStyleLbl="node1" presStyleIdx="2" presStyleCnt="3" custScaleX="107710" custScaleY="83176" custLinFactX="-10877" custLinFactNeighborX="-100000" custLinFactNeighborY="-6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2CCA4-B065-4841-A27E-06C9FBEB7DD4}" type="pres">
      <dgm:prSet presAssocID="{7CF696FA-4ABA-4489-AD2F-6C6DE48B5A0A}" presName="invisiNode" presStyleLbl="node1" presStyleIdx="2" presStyleCnt="3"/>
      <dgm:spPr/>
    </dgm:pt>
    <dgm:pt modelId="{1D8EBB4E-0D67-40A2-8320-6B994BBC67D8}" type="pres">
      <dgm:prSet presAssocID="{7CF696FA-4ABA-4489-AD2F-6C6DE48B5A0A}" presName="imagNode" presStyleLbl="fgImgPlace1" presStyleIdx="2" presStyleCnt="3" custScaleX="86218" custScaleY="120256" custLinFactX="-12396" custLinFactNeighborX="-100000" custLinFactNeighborY="-401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B050"/>
          </a:solidFill>
        </a:ln>
      </dgm:spPr>
    </dgm:pt>
  </dgm:ptLst>
  <dgm:cxnLst>
    <dgm:cxn modelId="{E9962222-24CB-40B2-B684-B848511AB33B}" type="presOf" srcId="{21A53B9C-D78F-40B4-97FC-79C65162F779}" destId="{BCCB98CF-A09E-486A-96B2-80A56A918179}" srcOrd="0" destOrd="0" presId="urn:microsoft.com/office/officeart/2005/8/layout/pList2#1"/>
    <dgm:cxn modelId="{9B8E9ED3-86A2-43FD-9A91-E3215F0D3AA8}" type="presOf" srcId="{15F24702-5CA9-4754-A72D-7121A5A4362A}" destId="{4CD88DA5-E142-460B-A0D3-95E9724A90D9}" srcOrd="0" destOrd="0" presId="urn:microsoft.com/office/officeart/2005/8/layout/pList2#1"/>
    <dgm:cxn modelId="{EA3C6F42-B871-4D13-9207-5EF7D664D667}" type="presOf" srcId="{ACF76D90-8A67-48C6-82CE-E9029940B2B2}" destId="{41939B2E-5880-425D-BB13-51C34E5EAD0F}" srcOrd="0" destOrd="0" presId="urn:microsoft.com/office/officeart/2005/8/layout/pList2#1"/>
    <dgm:cxn modelId="{CA82A853-AB53-48F7-827A-243B544CF041}" type="presOf" srcId="{7CF696FA-4ABA-4489-AD2F-6C6DE48B5A0A}" destId="{17AB963A-A264-4D20-951A-787EA2305B73}" srcOrd="0" destOrd="0" presId="urn:microsoft.com/office/officeart/2005/8/layout/pList2#1"/>
    <dgm:cxn modelId="{C2CCFE87-38C5-4D01-8D2F-D5D620A6F2CD}" type="presOf" srcId="{D02D6684-3150-4F1B-8938-3A375B0AAC65}" destId="{C157B3BD-15E2-43DE-AE2E-4E013521A33F}" srcOrd="0" destOrd="0" presId="urn:microsoft.com/office/officeart/2005/8/layout/pList2#1"/>
    <dgm:cxn modelId="{B31AF032-DD11-47A1-8E5B-3B3956B8F6D0}" srcId="{21A53B9C-D78F-40B4-97FC-79C65162F779}" destId="{15F24702-5CA9-4754-A72D-7121A5A4362A}" srcOrd="1" destOrd="0" parTransId="{D30429AE-C288-4BF2-B198-8D7B9F476631}" sibTransId="{ACF76D90-8A67-48C6-82CE-E9029940B2B2}"/>
    <dgm:cxn modelId="{2ED54539-5DD3-4BE6-9274-EA6234952616}" srcId="{21A53B9C-D78F-40B4-97FC-79C65162F779}" destId="{DC40A7D4-18AD-4833-B81A-C11B214EDE32}" srcOrd="0" destOrd="0" parTransId="{4A15FA41-0E79-4847-B43B-F8BAE43605C7}" sibTransId="{D02D6684-3150-4F1B-8938-3A375B0AAC65}"/>
    <dgm:cxn modelId="{F0CA0E33-25FA-4B6C-98AC-9DFE782B08C3}" srcId="{21A53B9C-D78F-40B4-97FC-79C65162F779}" destId="{7CF696FA-4ABA-4489-AD2F-6C6DE48B5A0A}" srcOrd="2" destOrd="0" parTransId="{BC250979-58D3-4AFC-805D-DBEFA69B65D4}" sibTransId="{7D49FD48-9608-4D2F-8A1A-C23BE9438A29}"/>
    <dgm:cxn modelId="{A5D16A52-8F95-4D1D-8D8B-F3B8917520A3}" type="presOf" srcId="{DC40A7D4-18AD-4833-B81A-C11B214EDE32}" destId="{35A10962-8790-4889-9A84-474FFD117430}" srcOrd="0" destOrd="0" presId="urn:microsoft.com/office/officeart/2005/8/layout/pList2#1"/>
    <dgm:cxn modelId="{E84E30E4-8786-4E21-ACFB-EC420B0AE15D}" type="presParOf" srcId="{BCCB98CF-A09E-486A-96B2-80A56A918179}" destId="{0DD7C49D-3223-42CC-95D9-577BA9C1650C}" srcOrd="0" destOrd="0" presId="urn:microsoft.com/office/officeart/2005/8/layout/pList2#1"/>
    <dgm:cxn modelId="{F7DD20B1-0721-4A85-A902-36ACCB15C74C}" type="presParOf" srcId="{BCCB98CF-A09E-486A-96B2-80A56A918179}" destId="{B79BC544-4876-43A2-8EEB-31C1DAD79AD0}" srcOrd="1" destOrd="0" presId="urn:microsoft.com/office/officeart/2005/8/layout/pList2#1"/>
    <dgm:cxn modelId="{8B8B3721-323F-4111-BF17-24B47B15C249}" type="presParOf" srcId="{B79BC544-4876-43A2-8EEB-31C1DAD79AD0}" destId="{23BC8CCF-4B6F-46D3-AC99-227CC3D29C80}" srcOrd="0" destOrd="0" presId="urn:microsoft.com/office/officeart/2005/8/layout/pList2#1"/>
    <dgm:cxn modelId="{32CC77C1-9466-4D48-AC0C-8F5F69210131}" type="presParOf" srcId="{23BC8CCF-4B6F-46D3-AC99-227CC3D29C80}" destId="{35A10962-8790-4889-9A84-474FFD117430}" srcOrd="0" destOrd="0" presId="urn:microsoft.com/office/officeart/2005/8/layout/pList2#1"/>
    <dgm:cxn modelId="{401FE943-3070-416B-8134-FB0773F2A4AD}" type="presParOf" srcId="{23BC8CCF-4B6F-46D3-AC99-227CC3D29C80}" destId="{2E0B28B4-33D9-4A83-8AC7-BC8B0700DCFA}" srcOrd="1" destOrd="0" presId="urn:microsoft.com/office/officeart/2005/8/layout/pList2#1"/>
    <dgm:cxn modelId="{EDE08C43-4C09-477B-841E-87A6E5F321EE}" type="presParOf" srcId="{23BC8CCF-4B6F-46D3-AC99-227CC3D29C80}" destId="{00CDBED6-60AE-41A0-8A8C-FECED61F17C8}" srcOrd="2" destOrd="0" presId="urn:microsoft.com/office/officeart/2005/8/layout/pList2#1"/>
    <dgm:cxn modelId="{1B6264A4-73BB-48EC-AD41-0E1741E54FF4}" type="presParOf" srcId="{B79BC544-4876-43A2-8EEB-31C1DAD79AD0}" destId="{C157B3BD-15E2-43DE-AE2E-4E013521A33F}" srcOrd="1" destOrd="0" presId="urn:microsoft.com/office/officeart/2005/8/layout/pList2#1"/>
    <dgm:cxn modelId="{9283A3B8-E9EB-4BD5-BCE7-209203CD0759}" type="presParOf" srcId="{B79BC544-4876-43A2-8EEB-31C1DAD79AD0}" destId="{A1A8F7A7-3A27-4410-BDF8-A0E6E6BC1B44}" srcOrd="2" destOrd="0" presId="urn:microsoft.com/office/officeart/2005/8/layout/pList2#1"/>
    <dgm:cxn modelId="{C7F79C5B-3D1F-4830-A394-4A1A735EA75A}" type="presParOf" srcId="{A1A8F7A7-3A27-4410-BDF8-A0E6E6BC1B44}" destId="{4CD88DA5-E142-460B-A0D3-95E9724A90D9}" srcOrd="0" destOrd="0" presId="urn:microsoft.com/office/officeart/2005/8/layout/pList2#1"/>
    <dgm:cxn modelId="{2E68D771-D5CC-45C9-96A9-0DD5A8A0312C}" type="presParOf" srcId="{A1A8F7A7-3A27-4410-BDF8-A0E6E6BC1B44}" destId="{628A5F40-7095-4DD3-902A-65F9DC899347}" srcOrd="1" destOrd="0" presId="urn:microsoft.com/office/officeart/2005/8/layout/pList2#1"/>
    <dgm:cxn modelId="{C3116A2F-EDC2-4869-BFEB-EA7DE6D3DB68}" type="presParOf" srcId="{A1A8F7A7-3A27-4410-BDF8-A0E6E6BC1B44}" destId="{5BE8A606-5E80-4A42-8E18-8B396C439449}" srcOrd="2" destOrd="0" presId="urn:microsoft.com/office/officeart/2005/8/layout/pList2#1"/>
    <dgm:cxn modelId="{B2735378-E1A9-42D4-9B24-DF57833E03E7}" type="presParOf" srcId="{B79BC544-4876-43A2-8EEB-31C1DAD79AD0}" destId="{41939B2E-5880-425D-BB13-51C34E5EAD0F}" srcOrd="3" destOrd="0" presId="urn:microsoft.com/office/officeart/2005/8/layout/pList2#1"/>
    <dgm:cxn modelId="{101CCC79-785D-4756-8C2D-AAFD9E4E17CF}" type="presParOf" srcId="{B79BC544-4876-43A2-8EEB-31C1DAD79AD0}" destId="{D57DDD25-449A-4E12-ABA4-8F370213A5A8}" srcOrd="4" destOrd="0" presId="urn:microsoft.com/office/officeart/2005/8/layout/pList2#1"/>
    <dgm:cxn modelId="{0D872BBF-3595-4FC0-A644-E7180B8C7D9E}" type="presParOf" srcId="{D57DDD25-449A-4E12-ABA4-8F370213A5A8}" destId="{17AB963A-A264-4D20-951A-787EA2305B73}" srcOrd="0" destOrd="0" presId="urn:microsoft.com/office/officeart/2005/8/layout/pList2#1"/>
    <dgm:cxn modelId="{04E906CB-FDB5-4883-BE38-7EFB8747C9C2}" type="presParOf" srcId="{D57DDD25-449A-4E12-ABA4-8F370213A5A8}" destId="{F462CCA4-B065-4841-A27E-06C9FBEB7DD4}" srcOrd="1" destOrd="0" presId="urn:microsoft.com/office/officeart/2005/8/layout/pList2#1"/>
    <dgm:cxn modelId="{7DC49424-C7C5-4242-9B23-BD41B2313F25}" type="presParOf" srcId="{D57DDD25-449A-4E12-ABA4-8F370213A5A8}" destId="{1D8EBB4E-0D67-40A2-8320-6B994BBC67D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624AE-5CBD-43EF-A537-C5D683C843A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BC3D39-3E33-4ABB-AA1D-3EAC482C7822}">
      <dgm:prSet phldrT="[Текст]" custT="1"/>
      <dgm:spPr>
        <a:xfrm>
          <a:off x="0" y="0"/>
          <a:ext cx="8128000" cy="1693333"/>
        </a:xfrm>
        <a:solidFill>
          <a:schemeClr val="bg1">
            <a:lumMod val="9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kumimoji="0" lang="ru-RU" sz="1400" b="1" i="0" u="none" strike="noStrike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rPr>
            <a:t>Разработана методика оценки истощения эксплуатационных лесных ресурсов Республики Коми </a:t>
          </a:r>
          <a:r>
            <a:rPr lang="ru-RU" sz="1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как ухудшения современных стоимостных и натуральных характеристик относительно показателей «эталонных» лесов.  </a:t>
          </a:r>
          <a:r>
            <a:rPr kumimoji="0" lang="ru-RU" sz="1400" b="1" i="0" u="none" strike="noStrike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rPr>
            <a:t>По ее результатам запасы наиболее ценных сортиментов древесины (пиловочника и фанерного кряжа) в целом по региону снизились за 60 лет на 47%, а в отдельных лесничествах – в 2 и 2,4 раза.</a:t>
          </a:r>
          <a:endParaRPr lang="ru-RU" sz="1400" b="1" dirty="0">
            <a:solidFill>
              <a:schemeClr val="accent5">
                <a:lumMod val="50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CAA82FE7-385E-4FAC-9D84-82CCD1B1D1F8}" type="parTrans" cxnId="{3E71A9F2-13BC-4EE4-9705-FABF5A263753}">
      <dgm:prSet/>
      <dgm:spPr/>
      <dgm:t>
        <a:bodyPr/>
        <a:lstStyle/>
        <a:p>
          <a:endParaRPr lang="ru-RU"/>
        </a:p>
      </dgm:t>
    </dgm:pt>
    <dgm:pt modelId="{E1EC126E-6660-4D71-87C8-7069FC9D8749}" type="sibTrans" cxnId="{3E71A9F2-13BC-4EE4-9705-FABF5A263753}">
      <dgm:prSet/>
      <dgm:spPr/>
      <dgm:t>
        <a:bodyPr/>
        <a:lstStyle/>
        <a:p>
          <a:endParaRPr lang="ru-RU"/>
        </a:p>
      </dgm:t>
    </dgm:pt>
    <dgm:pt modelId="{3BBC71A3-E862-4B44-844A-8AAD351BF744}">
      <dgm:prSet phldrT="[Текст]" custT="1"/>
      <dgm:spPr>
        <a:xfrm>
          <a:off x="0" y="1862666"/>
          <a:ext cx="8128000" cy="1693333"/>
        </a:xfrm>
        <a:solidFill>
          <a:srgbClr val="79F77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accent5">
                  <a:lumMod val="25000"/>
                </a:schemeClr>
              </a:solidFill>
            </a:rPr>
            <a:t>Разработана и реализована модель </a:t>
          </a:r>
          <a:r>
            <a:rPr lang="ru-RU" sz="1400" b="1" dirty="0" err="1" smtClean="0">
              <a:solidFill>
                <a:schemeClr val="accent5">
                  <a:lumMod val="25000"/>
                </a:schemeClr>
              </a:solidFill>
            </a:rPr>
            <a:t>лесовосстановления</a:t>
          </a:r>
          <a:r>
            <a:rPr lang="ru-RU" sz="1400" b="1" dirty="0" smtClean="0">
              <a:solidFill>
                <a:schemeClr val="accent5">
                  <a:lumMod val="25000"/>
                </a:schemeClr>
              </a:solidFill>
            </a:rPr>
            <a:t>, компенсирующего истощение: обоснованы сценарии, проведена оценка прогнозного состояния лесов по выбранным сценариям, выбраны оптимальные мероприятия </a:t>
          </a:r>
          <a:r>
            <a:rPr lang="ru-RU" sz="1400" b="1" dirty="0" err="1" smtClean="0">
              <a:solidFill>
                <a:schemeClr val="accent5">
                  <a:lumMod val="25000"/>
                </a:schemeClr>
              </a:solidFill>
            </a:rPr>
            <a:t>лесовосстановления</a:t>
          </a:r>
          <a:r>
            <a:rPr lang="ru-RU" sz="1400" b="1" dirty="0" smtClean="0">
              <a:solidFill>
                <a:schemeClr val="accent5">
                  <a:lumMod val="25000"/>
                </a:schemeClr>
              </a:solidFill>
            </a:rPr>
            <a:t> на основе стоимости запаса древесины на гектар, просчитаны необходимые затраты и результат (рост запаса по кварталам и лесничеству в целом).</a:t>
          </a:r>
          <a:endParaRPr lang="ru-RU" sz="1400" b="1" dirty="0">
            <a:solidFill>
              <a:schemeClr val="accent5">
                <a:lumMod val="2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3B0B55A-1CAE-445B-BB79-E4E0780DBD8E}" type="parTrans" cxnId="{EF02F538-65CD-4907-ADEC-816B88F9DBD7}">
      <dgm:prSet/>
      <dgm:spPr/>
      <dgm:t>
        <a:bodyPr/>
        <a:lstStyle/>
        <a:p>
          <a:endParaRPr lang="ru-RU"/>
        </a:p>
      </dgm:t>
    </dgm:pt>
    <dgm:pt modelId="{1261DADF-50A5-4CB4-A942-BBEC8020A41C}" type="sibTrans" cxnId="{EF02F538-65CD-4907-ADEC-816B88F9DBD7}">
      <dgm:prSet/>
      <dgm:spPr/>
      <dgm:t>
        <a:bodyPr/>
        <a:lstStyle/>
        <a:p>
          <a:endParaRPr lang="ru-RU"/>
        </a:p>
      </dgm:t>
    </dgm:pt>
    <dgm:pt modelId="{937698A4-2452-4511-8FDB-3D814F5EEA24}">
      <dgm:prSet phldrT="[Текст]" custT="1"/>
      <dgm:spPr>
        <a:xfrm>
          <a:off x="0" y="1862666"/>
          <a:ext cx="8128000" cy="1693333"/>
        </a:xfrm>
        <a:solidFill>
          <a:srgbClr val="79F77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90000"/>
            </a:lnSpc>
          </a:pPr>
          <a:endParaRPr lang="ru-RU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534A2E9-1409-407F-B6CA-12FD6E7E996A}" type="parTrans" cxnId="{E30DE3CA-6AA6-42C4-ADBF-D9F643B327FD}">
      <dgm:prSet/>
      <dgm:spPr/>
      <dgm:t>
        <a:bodyPr/>
        <a:lstStyle/>
        <a:p>
          <a:endParaRPr lang="ru-RU"/>
        </a:p>
      </dgm:t>
    </dgm:pt>
    <dgm:pt modelId="{10A3EC46-8EC6-43DB-9D3D-15EF0288189A}" type="sibTrans" cxnId="{E30DE3CA-6AA6-42C4-ADBF-D9F643B327FD}">
      <dgm:prSet/>
      <dgm:spPr/>
      <dgm:t>
        <a:bodyPr/>
        <a:lstStyle/>
        <a:p>
          <a:endParaRPr lang="ru-RU"/>
        </a:p>
      </dgm:t>
    </dgm:pt>
    <dgm:pt modelId="{B98E47E1-D7C4-4FC1-8D68-64D3E960C32F}">
      <dgm:prSet phldrT="[Текст]"/>
      <dgm:spPr>
        <a:xfrm>
          <a:off x="0" y="1862666"/>
          <a:ext cx="8128000" cy="1693333"/>
        </a:xfrm>
        <a:solidFill>
          <a:srgbClr val="79F77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90000"/>
            </a:lnSpc>
          </a:pPr>
          <a:endParaRPr lang="ru-RU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DC251A6-629C-4A59-B3A2-BF372E39E2E7}" type="parTrans" cxnId="{E9E8C02A-E62E-4090-8148-6332873248AA}">
      <dgm:prSet/>
      <dgm:spPr/>
      <dgm:t>
        <a:bodyPr/>
        <a:lstStyle/>
        <a:p>
          <a:endParaRPr lang="ru-RU"/>
        </a:p>
      </dgm:t>
    </dgm:pt>
    <dgm:pt modelId="{7AE95543-63B8-45B0-B468-3EC28814458D}" type="sibTrans" cxnId="{E9E8C02A-E62E-4090-8148-6332873248AA}">
      <dgm:prSet/>
      <dgm:spPr/>
      <dgm:t>
        <a:bodyPr/>
        <a:lstStyle/>
        <a:p>
          <a:endParaRPr lang="ru-RU"/>
        </a:p>
      </dgm:t>
    </dgm:pt>
    <dgm:pt modelId="{1A38ADDE-418F-4E4C-BC99-BCC6B1B9A550}">
      <dgm:prSet phldrT="[Текст]" custT="1"/>
      <dgm:spPr>
        <a:xfrm>
          <a:off x="0" y="3725333"/>
          <a:ext cx="8128000" cy="1693333"/>
        </a:xfrm>
        <a:solidFill>
          <a:srgbClr val="FFFF9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95000"/>
            </a:lnSpc>
            <a:spcBef>
              <a:spcPts val="60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В целях промышленной компенсации истощения и роста эффективности спрогнозировано изменение товарной структуры </a:t>
          </a:r>
          <a:r>
            <a:rPr lang="ru-RU" sz="1400" b="1" dirty="0" err="1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лесопродукции</a:t>
          </a:r>
          <a:r>
            <a:rPr lang="ru-RU" sz="14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 за счет использования инновационных технологий переработки балансовой древесины, отходов лесозаготовки и лесопиления с получением </a:t>
          </a:r>
          <a:r>
            <a:rPr lang="ru-RU" sz="1400" b="1" dirty="0" err="1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биоэтанола</a:t>
          </a:r>
          <a:r>
            <a:rPr lang="ru-RU" sz="14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, </a:t>
          </a:r>
          <a:r>
            <a:rPr lang="ru-RU" sz="1400" b="1" dirty="0" err="1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торрефицированного</a:t>
          </a:r>
          <a:r>
            <a:rPr lang="ru-RU" sz="14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ru-RU" sz="1400" b="1" dirty="0" err="1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биотоплива</a:t>
          </a:r>
          <a:r>
            <a:rPr lang="ru-RU" sz="14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, древесной муки, хвойных препаратов.</a:t>
          </a:r>
          <a:endParaRPr lang="ru-RU" sz="1400" b="1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3DC208A1-8C9F-446A-AF01-393BA5163833}" type="sibTrans" cxnId="{A9656D1A-B269-4B3E-9D34-F7857319E7BB}">
      <dgm:prSet/>
      <dgm:spPr/>
      <dgm:t>
        <a:bodyPr/>
        <a:lstStyle/>
        <a:p>
          <a:endParaRPr lang="ru-RU"/>
        </a:p>
      </dgm:t>
    </dgm:pt>
    <dgm:pt modelId="{06F791CE-0AA4-4AA7-9454-C3BDBE53F8B0}" type="parTrans" cxnId="{A9656D1A-B269-4B3E-9D34-F7857319E7BB}">
      <dgm:prSet/>
      <dgm:spPr/>
      <dgm:t>
        <a:bodyPr/>
        <a:lstStyle/>
        <a:p>
          <a:endParaRPr lang="ru-RU"/>
        </a:p>
      </dgm:t>
    </dgm:pt>
    <dgm:pt modelId="{3E83EAF2-F88D-471F-B110-2B8EDA0F2F64}" type="pres">
      <dgm:prSet presAssocID="{CFE624AE-5CBD-43EF-A537-C5D683C843A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0EB797-DF66-41F3-9D9C-D90DD50D3528}" type="pres">
      <dgm:prSet presAssocID="{3ABC3D39-3E33-4ABB-AA1D-3EAC482C7822}" presName="comp" presStyleCnt="0"/>
      <dgm:spPr/>
    </dgm:pt>
    <dgm:pt modelId="{1EDD665B-AD17-45BF-B616-469E784A8887}" type="pres">
      <dgm:prSet presAssocID="{3ABC3D39-3E33-4ABB-AA1D-3EAC482C7822}" presName="box" presStyleLbl="node1" presStyleIdx="0" presStyleCnt="3" custScaleY="121359" custLinFactNeighborY="-669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807B2DE-459C-468E-8718-9D7F1927DE86}" type="pres">
      <dgm:prSet presAssocID="{3ABC3D39-3E33-4ABB-AA1D-3EAC482C7822}" presName="img" presStyleLbl="fgImgPlace1" presStyleIdx="0" presStyleCnt="3" custScaleX="80200" custScaleY="122838" custLinFactNeighborX="-2749" custLinFactNeighborY="-6102"/>
      <dgm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D00654F-C0CF-4B1E-AD44-87C9CBE90A03}" type="pres">
      <dgm:prSet presAssocID="{3ABC3D39-3E33-4ABB-AA1D-3EAC482C782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7A317-19CC-4B1E-9AF8-157EEFF2A839}" type="pres">
      <dgm:prSet presAssocID="{E1EC126E-6660-4D71-87C8-7069FC9D8749}" presName="spacer" presStyleCnt="0"/>
      <dgm:spPr/>
    </dgm:pt>
    <dgm:pt modelId="{D9217547-6C2A-47CD-BCC4-B89104C761F8}" type="pres">
      <dgm:prSet presAssocID="{3BBC71A3-E862-4B44-844A-8AAD351BF744}" presName="comp" presStyleCnt="0"/>
      <dgm:spPr/>
    </dgm:pt>
    <dgm:pt modelId="{2CE52206-39C2-4AA2-9C4D-E5940F762EFA}" type="pres">
      <dgm:prSet presAssocID="{3BBC71A3-E862-4B44-844A-8AAD351BF744}" presName="box" presStyleLbl="node1" presStyleIdx="1" presStyleCnt="3" custScaleY="129579" custLinFactNeighborY="-1446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C0E78F0-736F-4E7E-8736-A4B71E523C30}" type="pres">
      <dgm:prSet presAssocID="{3BBC71A3-E862-4B44-844A-8AAD351BF744}" presName="img" presStyleLbl="fgImgPlace1" presStyleIdx="1" presStyleCnt="3" custScaleX="82480" custScaleY="122431" custLinFactNeighborX="-4694" custLinFactNeighborY="-23289"/>
      <dgm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FB66F5C2-1F9A-4767-95B1-577F3B746D20}" type="pres">
      <dgm:prSet presAssocID="{3BBC71A3-E862-4B44-844A-8AAD351BF74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15D1A-5971-486E-A8CE-6448EC3A348A}" type="pres">
      <dgm:prSet presAssocID="{1261DADF-50A5-4CB4-A942-BBEC8020A41C}" presName="spacer" presStyleCnt="0"/>
      <dgm:spPr/>
    </dgm:pt>
    <dgm:pt modelId="{276C11D6-7CEA-4ADF-ABEE-B12B575B8584}" type="pres">
      <dgm:prSet presAssocID="{1A38ADDE-418F-4E4C-BC99-BCC6B1B9A550}" presName="comp" presStyleCnt="0"/>
      <dgm:spPr/>
    </dgm:pt>
    <dgm:pt modelId="{C51C4CCA-4D88-47D3-9191-729950EE6B74}" type="pres">
      <dgm:prSet presAssocID="{1A38ADDE-418F-4E4C-BC99-BCC6B1B9A550}" presName="box" presStyleLbl="node1" presStyleIdx="2" presStyleCnt="3" custScaleY="122064" custLinFactNeighborY="-3322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8E5D1C5-CB20-4273-911E-F84184929CE8}" type="pres">
      <dgm:prSet presAssocID="{1A38ADDE-418F-4E4C-BC99-BCC6B1B9A550}" presName="img" presStyleLbl="fgImgPlace1" presStyleIdx="2" presStyleCnt="3" custScaleX="82321" custScaleY="129790" custLinFactNeighborX="-4933" custLinFactNeighborY="-38464"/>
      <dgm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00B050"/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90D0C46-048B-48B1-8579-99405199B462}" type="pres">
      <dgm:prSet presAssocID="{1A38ADDE-418F-4E4C-BC99-BCC6B1B9A55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07BB8C-8B3A-432D-A5A4-6714FD6F3FCB}" type="presOf" srcId="{3ABC3D39-3E33-4ABB-AA1D-3EAC482C7822}" destId="{0D00654F-C0CF-4B1E-AD44-87C9CBE90A03}" srcOrd="1" destOrd="0" presId="urn:microsoft.com/office/officeart/2005/8/layout/vList4#1"/>
    <dgm:cxn modelId="{1F979B73-4AE0-445F-9F43-0A9C93C12E49}" type="presOf" srcId="{937698A4-2452-4511-8FDB-3D814F5EEA24}" destId="{2CE52206-39C2-4AA2-9C4D-E5940F762EFA}" srcOrd="0" destOrd="1" presId="urn:microsoft.com/office/officeart/2005/8/layout/vList4#1"/>
    <dgm:cxn modelId="{81D570CE-CF4A-490E-9537-71330C2AAEB4}" type="presOf" srcId="{3BBC71A3-E862-4B44-844A-8AAD351BF744}" destId="{FB66F5C2-1F9A-4767-95B1-577F3B746D20}" srcOrd="1" destOrd="0" presId="urn:microsoft.com/office/officeart/2005/8/layout/vList4#1"/>
    <dgm:cxn modelId="{EF02F538-65CD-4907-ADEC-816B88F9DBD7}" srcId="{CFE624AE-5CBD-43EF-A537-C5D683C843A5}" destId="{3BBC71A3-E862-4B44-844A-8AAD351BF744}" srcOrd="1" destOrd="0" parTransId="{D3B0B55A-1CAE-445B-BB79-E4E0780DBD8E}" sibTransId="{1261DADF-50A5-4CB4-A942-BBEC8020A41C}"/>
    <dgm:cxn modelId="{A5DA2013-FD2E-4A65-BC59-11B8DE2F6C7A}" type="presOf" srcId="{CFE624AE-5CBD-43EF-A537-C5D683C843A5}" destId="{3E83EAF2-F88D-471F-B110-2B8EDA0F2F64}" srcOrd="0" destOrd="0" presId="urn:microsoft.com/office/officeart/2005/8/layout/vList4#1"/>
    <dgm:cxn modelId="{0AFD5759-D9F7-414D-AC12-360A0DBCA74E}" type="presOf" srcId="{B98E47E1-D7C4-4FC1-8D68-64D3E960C32F}" destId="{FB66F5C2-1F9A-4767-95B1-577F3B746D20}" srcOrd="1" destOrd="2" presId="urn:microsoft.com/office/officeart/2005/8/layout/vList4#1"/>
    <dgm:cxn modelId="{A9656D1A-B269-4B3E-9D34-F7857319E7BB}" srcId="{CFE624AE-5CBD-43EF-A537-C5D683C843A5}" destId="{1A38ADDE-418F-4E4C-BC99-BCC6B1B9A550}" srcOrd="2" destOrd="0" parTransId="{06F791CE-0AA4-4AA7-9454-C3BDBE53F8B0}" sibTransId="{3DC208A1-8C9F-446A-AF01-393BA5163833}"/>
    <dgm:cxn modelId="{A58F8B3D-49EC-4A43-88D7-81B1A17279C6}" type="presOf" srcId="{B98E47E1-D7C4-4FC1-8D68-64D3E960C32F}" destId="{2CE52206-39C2-4AA2-9C4D-E5940F762EFA}" srcOrd="0" destOrd="2" presId="urn:microsoft.com/office/officeart/2005/8/layout/vList4#1"/>
    <dgm:cxn modelId="{FC5502B6-8AA0-4CF8-A232-EE7B664A01AD}" type="presOf" srcId="{3BBC71A3-E862-4B44-844A-8AAD351BF744}" destId="{2CE52206-39C2-4AA2-9C4D-E5940F762EFA}" srcOrd="0" destOrd="0" presId="urn:microsoft.com/office/officeart/2005/8/layout/vList4#1"/>
    <dgm:cxn modelId="{E30DE3CA-6AA6-42C4-ADBF-D9F643B327FD}" srcId="{3BBC71A3-E862-4B44-844A-8AAD351BF744}" destId="{937698A4-2452-4511-8FDB-3D814F5EEA24}" srcOrd="0" destOrd="0" parTransId="{5534A2E9-1409-407F-B6CA-12FD6E7E996A}" sibTransId="{10A3EC46-8EC6-43DB-9D3D-15EF0288189A}"/>
    <dgm:cxn modelId="{E9E8C02A-E62E-4090-8148-6332873248AA}" srcId="{3BBC71A3-E862-4B44-844A-8AAD351BF744}" destId="{B98E47E1-D7C4-4FC1-8D68-64D3E960C32F}" srcOrd="1" destOrd="0" parTransId="{1DC251A6-629C-4A59-B3A2-BF372E39E2E7}" sibTransId="{7AE95543-63B8-45B0-B468-3EC28814458D}"/>
    <dgm:cxn modelId="{07A6A4FD-24B9-41C3-A9BD-D293C9D397CA}" type="presOf" srcId="{3ABC3D39-3E33-4ABB-AA1D-3EAC482C7822}" destId="{1EDD665B-AD17-45BF-B616-469E784A8887}" srcOrd="0" destOrd="0" presId="urn:microsoft.com/office/officeart/2005/8/layout/vList4#1"/>
    <dgm:cxn modelId="{86ABD44C-957E-4B8C-AFA4-ECF4FD8DF267}" type="presOf" srcId="{1A38ADDE-418F-4E4C-BC99-BCC6B1B9A550}" destId="{990D0C46-048B-48B1-8579-99405199B462}" srcOrd="1" destOrd="0" presId="urn:microsoft.com/office/officeart/2005/8/layout/vList4#1"/>
    <dgm:cxn modelId="{1235E9EE-D3AF-4BB7-8592-35AC1F2DC978}" type="presOf" srcId="{1A38ADDE-418F-4E4C-BC99-BCC6B1B9A550}" destId="{C51C4CCA-4D88-47D3-9191-729950EE6B74}" srcOrd="0" destOrd="0" presId="urn:microsoft.com/office/officeart/2005/8/layout/vList4#1"/>
    <dgm:cxn modelId="{3E71A9F2-13BC-4EE4-9705-FABF5A263753}" srcId="{CFE624AE-5CBD-43EF-A537-C5D683C843A5}" destId="{3ABC3D39-3E33-4ABB-AA1D-3EAC482C7822}" srcOrd="0" destOrd="0" parTransId="{CAA82FE7-385E-4FAC-9D84-82CCD1B1D1F8}" sibTransId="{E1EC126E-6660-4D71-87C8-7069FC9D8749}"/>
    <dgm:cxn modelId="{E898B5BA-B924-469E-BA4A-2D1163A019EE}" type="presOf" srcId="{937698A4-2452-4511-8FDB-3D814F5EEA24}" destId="{FB66F5C2-1F9A-4767-95B1-577F3B746D20}" srcOrd="1" destOrd="1" presId="urn:microsoft.com/office/officeart/2005/8/layout/vList4#1"/>
    <dgm:cxn modelId="{3D8C3DF9-C6DA-48C7-860F-E4D7DB0B5DEB}" type="presParOf" srcId="{3E83EAF2-F88D-471F-B110-2B8EDA0F2F64}" destId="{E30EB797-DF66-41F3-9D9C-D90DD50D3528}" srcOrd="0" destOrd="0" presId="urn:microsoft.com/office/officeart/2005/8/layout/vList4#1"/>
    <dgm:cxn modelId="{4830D71D-D0EC-4DC7-92D3-53F57F99B811}" type="presParOf" srcId="{E30EB797-DF66-41F3-9D9C-D90DD50D3528}" destId="{1EDD665B-AD17-45BF-B616-469E784A8887}" srcOrd="0" destOrd="0" presId="urn:microsoft.com/office/officeart/2005/8/layout/vList4#1"/>
    <dgm:cxn modelId="{6494F791-ED19-4579-B575-C52B93D8E790}" type="presParOf" srcId="{E30EB797-DF66-41F3-9D9C-D90DD50D3528}" destId="{7807B2DE-459C-468E-8718-9D7F1927DE86}" srcOrd="1" destOrd="0" presId="urn:microsoft.com/office/officeart/2005/8/layout/vList4#1"/>
    <dgm:cxn modelId="{D2AA9212-BB95-4CF8-AB5A-57D752187A39}" type="presParOf" srcId="{E30EB797-DF66-41F3-9D9C-D90DD50D3528}" destId="{0D00654F-C0CF-4B1E-AD44-87C9CBE90A03}" srcOrd="2" destOrd="0" presId="urn:microsoft.com/office/officeart/2005/8/layout/vList4#1"/>
    <dgm:cxn modelId="{8D5A4915-D1EB-49EF-A64B-21BE9AF47269}" type="presParOf" srcId="{3E83EAF2-F88D-471F-B110-2B8EDA0F2F64}" destId="{DA07A317-19CC-4B1E-9AF8-157EEFF2A839}" srcOrd="1" destOrd="0" presId="urn:microsoft.com/office/officeart/2005/8/layout/vList4#1"/>
    <dgm:cxn modelId="{1E36AC8C-8850-4757-8F22-EFA00CB40191}" type="presParOf" srcId="{3E83EAF2-F88D-471F-B110-2B8EDA0F2F64}" destId="{D9217547-6C2A-47CD-BCC4-B89104C761F8}" srcOrd="2" destOrd="0" presId="urn:microsoft.com/office/officeart/2005/8/layout/vList4#1"/>
    <dgm:cxn modelId="{548AACB5-71A8-424B-94B6-FF0AAAFB60E2}" type="presParOf" srcId="{D9217547-6C2A-47CD-BCC4-B89104C761F8}" destId="{2CE52206-39C2-4AA2-9C4D-E5940F762EFA}" srcOrd="0" destOrd="0" presId="urn:microsoft.com/office/officeart/2005/8/layout/vList4#1"/>
    <dgm:cxn modelId="{0B1DFAFF-B2CD-4241-BA2F-9236E298EC21}" type="presParOf" srcId="{D9217547-6C2A-47CD-BCC4-B89104C761F8}" destId="{6C0E78F0-736F-4E7E-8736-A4B71E523C30}" srcOrd="1" destOrd="0" presId="urn:microsoft.com/office/officeart/2005/8/layout/vList4#1"/>
    <dgm:cxn modelId="{FA1C4476-9DF6-4D71-A3EC-C5BA772E3409}" type="presParOf" srcId="{D9217547-6C2A-47CD-BCC4-B89104C761F8}" destId="{FB66F5C2-1F9A-4767-95B1-577F3B746D20}" srcOrd="2" destOrd="0" presId="urn:microsoft.com/office/officeart/2005/8/layout/vList4#1"/>
    <dgm:cxn modelId="{5C335F02-6874-4372-8F5B-5BE61553AA85}" type="presParOf" srcId="{3E83EAF2-F88D-471F-B110-2B8EDA0F2F64}" destId="{5FD15D1A-5971-486E-A8CE-6448EC3A348A}" srcOrd="3" destOrd="0" presId="urn:microsoft.com/office/officeart/2005/8/layout/vList4#1"/>
    <dgm:cxn modelId="{AD899BD7-C47B-4747-962F-DD9BFDE1D7C1}" type="presParOf" srcId="{3E83EAF2-F88D-471F-B110-2B8EDA0F2F64}" destId="{276C11D6-7CEA-4ADF-ABEE-B12B575B8584}" srcOrd="4" destOrd="0" presId="urn:microsoft.com/office/officeart/2005/8/layout/vList4#1"/>
    <dgm:cxn modelId="{6B3A71D8-989E-4B59-9C0C-B8E3FE8F2DAE}" type="presParOf" srcId="{276C11D6-7CEA-4ADF-ABEE-B12B575B8584}" destId="{C51C4CCA-4D88-47D3-9191-729950EE6B74}" srcOrd="0" destOrd="0" presId="urn:microsoft.com/office/officeart/2005/8/layout/vList4#1"/>
    <dgm:cxn modelId="{40757951-8835-4A75-9C11-193180DCBB8C}" type="presParOf" srcId="{276C11D6-7CEA-4ADF-ABEE-B12B575B8584}" destId="{68E5D1C5-CB20-4273-911E-F84184929CE8}" srcOrd="1" destOrd="0" presId="urn:microsoft.com/office/officeart/2005/8/layout/vList4#1"/>
    <dgm:cxn modelId="{CAA97F14-CFB1-4F12-9EC9-C694A4A4C6C8}" type="presParOf" srcId="{276C11D6-7CEA-4ADF-ABEE-B12B575B8584}" destId="{990D0C46-048B-48B1-8579-99405199B46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D7C49D-3223-42CC-95D9-577BA9C1650C}">
      <dsp:nvSpPr>
        <dsp:cNvPr id="0" name=""/>
        <dsp:cNvSpPr/>
      </dsp:nvSpPr>
      <dsp:spPr>
        <a:xfrm>
          <a:off x="0" y="7518"/>
          <a:ext cx="8352928" cy="184700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DBED6-60AE-41A0-8A8C-FECED61F17C8}">
      <dsp:nvSpPr>
        <dsp:cNvPr id="0" name=""/>
        <dsp:cNvSpPr/>
      </dsp:nvSpPr>
      <dsp:spPr>
        <a:xfrm>
          <a:off x="297907" y="84297"/>
          <a:ext cx="2595018" cy="16293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10962-8790-4889-9A84-474FFD117430}">
      <dsp:nvSpPr>
        <dsp:cNvPr id="0" name=""/>
        <dsp:cNvSpPr/>
      </dsp:nvSpPr>
      <dsp:spPr>
        <a:xfrm rot="10800000">
          <a:off x="308285" y="1947382"/>
          <a:ext cx="2684375" cy="1977368"/>
        </a:xfrm>
        <a:prstGeom prst="round2SameRect">
          <a:avLst>
            <a:gd name="adj1" fmla="val 10500"/>
            <a:gd name="adj2" fmla="val 0"/>
          </a:avLst>
        </a:prstGeom>
        <a:solidFill>
          <a:srgbClr val="C1EF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accent5">
                  <a:lumMod val="50000"/>
                </a:schemeClr>
              </a:solidFill>
            </a:rPr>
            <a:t>Отсутствие и слабое проявление эффекта декаплинга в период 2007–2020 гг. выявило низкую эффективность использования водных ресурсов  и неблагополучный характер экологической ситуации относительно загрязнения окружающей среды.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308285" y="1947382"/>
        <a:ext cx="2684375" cy="1977368"/>
      </dsp:txXfrm>
    </dsp:sp>
    <dsp:sp modelId="{5BE8A606-5E80-4A42-8E18-8B396C439449}">
      <dsp:nvSpPr>
        <dsp:cNvPr id="0" name=""/>
        <dsp:cNvSpPr/>
      </dsp:nvSpPr>
      <dsp:spPr>
        <a:xfrm>
          <a:off x="6083031" y="84303"/>
          <a:ext cx="2269896" cy="15565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88DA5-E142-460B-A0D3-95E9724A90D9}">
      <dsp:nvSpPr>
        <dsp:cNvPr id="0" name=""/>
        <dsp:cNvSpPr/>
      </dsp:nvSpPr>
      <dsp:spPr>
        <a:xfrm rot="10800000">
          <a:off x="6050230" y="1846209"/>
          <a:ext cx="2302697" cy="2112928"/>
        </a:xfrm>
        <a:prstGeom prst="round2SameRect">
          <a:avLst>
            <a:gd name="adj1" fmla="val 10500"/>
            <a:gd name="adj2" fmla="val 0"/>
          </a:avLst>
        </a:prstGeom>
        <a:solidFill>
          <a:srgbClr val="FFFF99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accent5">
                  <a:lumMod val="50000"/>
                </a:schemeClr>
              </a:solidFill>
            </a:rPr>
            <a:t>Рассчитана стоимость использования регулирующих экосистемных услуг и добавленной стоимости туристских </a:t>
          </a:r>
          <a:r>
            <a:rPr lang="ru-RU" sz="1200" b="1" i="0" kern="1200" dirty="0" err="1" smtClean="0">
              <a:solidFill>
                <a:schemeClr val="accent5">
                  <a:lumMod val="50000"/>
                </a:schemeClr>
              </a:solidFill>
            </a:rPr>
            <a:t>дестинаций</a:t>
          </a:r>
          <a:r>
            <a:rPr lang="ru-RU" sz="1200" b="1" i="0" kern="1200" dirty="0" smtClean="0">
              <a:solidFill>
                <a:schemeClr val="accent5">
                  <a:lumMod val="50000"/>
                </a:schemeClr>
              </a:solidFill>
            </a:rPr>
            <a:t> на охраняемых территориях.  Ее вклад в региональную экономику определен в  2,7% ВРП (2018 г.).</a:t>
          </a:r>
          <a:endParaRPr lang="ru-RU" sz="1200" b="1" i="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6050230" y="1846209"/>
        <a:ext cx="2302697" cy="2112928"/>
      </dsp:txXfrm>
    </dsp:sp>
    <dsp:sp modelId="{1D8EBB4E-0D67-40A2-8320-6B994BBC67D8}">
      <dsp:nvSpPr>
        <dsp:cNvPr id="0" name=""/>
        <dsp:cNvSpPr/>
      </dsp:nvSpPr>
      <dsp:spPr>
        <a:xfrm>
          <a:off x="3412178" y="167691"/>
          <a:ext cx="1930400" cy="16288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B963A-A264-4D20-951A-787EA2305B73}">
      <dsp:nvSpPr>
        <dsp:cNvPr id="0" name=""/>
        <dsp:cNvSpPr/>
      </dsp:nvSpPr>
      <dsp:spPr>
        <a:xfrm rot="10800000">
          <a:off x="3205587" y="2010766"/>
          <a:ext cx="2411601" cy="1877657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9500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>
              <a:solidFill>
                <a:schemeClr val="accent5">
                  <a:lumMod val="50000"/>
                </a:schemeClr>
              </a:solidFill>
            </a:rPr>
            <a:t>Выполнена региональная эколого-экономическая оценка здоровья населения. Потери от заболеваемости и преждевременной смертности трудоспособного населения составили 1,5% ВРП. Выделены территории и экологические факторы риска здоровью.</a:t>
          </a:r>
          <a:r>
            <a:rPr lang="ru-RU" sz="1150" b="1" i="0" kern="1200" dirty="0" smtClean="0"/>
            <a:t> </a:t>
          </a:r>
          <a:endParaRPr lang="ru-RU" sz="1150" b="1" i="0" kern="1200" dirty="0"/>
        </a:p>
      </dsp:txBody>
      <dsp:txXfrm rot="10800000">
        <a:off x="3205587" y="2010766"/>
        <a:ext cx="2411601" cy="18776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DD665B-AD17-45BF-B616-469E784A8887}">
      <dsp:nvSpPr>
        <dsp:cNvPr id="0" name=""/>
        <dsp:cNvSpPr/>
      </dsp:nvSpPr>
      <dsp:spPr>
        <a:xfrm>
          <a:off x="0" y="0"/>
          <a:ext cx="9144000" cy="131163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rPr>
            <a:t>Разработана методика оценки истощения эксплуатационных лесных ресурсов Республики Коми </a:t>
          </a:r>
          <a:r>
            <a:rPr lang="ru-RU" sz="14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как ухудшения современных стоимостных и натуральных характеристик относительно показателей «эталонных» лесов.  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rPr>
            <a:t>По ее результатам запасы наиболее ценных сортиментов древесины (пиловочника и фанерного кряжа) в целом по региону снизились за 60 лет на 47%, а в отдельных лесничествах – в 2 и 2,4 раза.</a:t>
          </a:r>
          <a:endParaRPr lang="ru-RU" sz="1400" b="1" kern="1200" dirty="0">
            <a:solidFill>
              <a:schemeClr val="accent5">
                <a:lumMod val="50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936878" y="0"/>
        <a:ext cx="7207121" cy="1311633"/>
      </dsp:txXfrm>
    </dsp:sp>
    <dsp:sp modelId="{7807B2DE-459C-468E-8718-9D7F1927DE86}">
      <dsp:nvSpPr>
        <dsp:cNvPr id="0" name=""/>
        <dsp:cNvSpPr/>
      </dsp:nvSpPr>
      <dsp:spPr>
        <a:xfrm>
          <a:off x="238856" y="72009"/>
          <a:ext cx="1466697" cy="10620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52206-39C2-4AA2-9C4D-E5940F762EFA}">
      <dsp:nvSpPr>
        <dsp:cNvPr id="0" name=""/>
        <dsp:cNvSpPr/>
      </dsp:nvSpPr>
      <dsp:spPr>
        <a:xfrm>
          <a:off x="0" y="1263387"/>
          <a:ext cx="9144000" cy="1400474"/>
        </a:xfrm>
        <a:prstGeom prst="roundRect">
          <a:avLst>
            <a:gd name="adj" fmla="val 10000"/>
          </a:avLst>
        </a:prstGeom>
        <a:solidFill>
          <a:srgbClr val="79F77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5">
                  <a:lumMod val="25000"/>
                </a:schemeClr>
              </a:solidFill>
            </a:rPr>
            <a:t>Разработана и реализована модель </a:t>
          </a:r>
          <a:r>
            <a:rPr lang="ru-RU" sz="1400" b="1" kern="1200" dirty="0" err="1" smtClean="0">
              <a:solidFill>
                <a:schemeClr val="accent5">
                  <a:lumMod val="25000"/>
                </a:schemeClr>
              </a:solidFill>
            </a:rPr>
            <a:t>лесовосстановления</a:t>
          </a:r>
          <a:r>
            <a:rPr lang="ru-RU" sz="1400" b="1" kern="1200" dirty="0" smtClean="0">
              <a:solidFill>
                <a:schemeClr val="accent5">
                  <a:lumMod val="25000"/>
                </a:schemeClr>
              </a:solidFill>
            </a:rPr>
            <a:t>, компенсирующего истощение: обоснованы сценарии, проведена оценка прогнозного состояния лесов по выбранным сценариям, выбраны оптимальные мероприятия </a:t>
          </a:r>
          <a:r>
            <a:rPr lang="ru-RU" sz="1400" b="1" kern="1200" dirty="0" err="1" smtClean="0">
              <a:solidFill>
                <a:schemeClr val="accent5">
                  <a:lumMod val="25000"/>
                </a:schemeClr>
              </a:solidFill>
            </a:rPr>
            <a:t>лесовосстановления</a:t>
          </a:r>
          <a:r>
            <a:rPr lang="ru-RU" sz="1400" b="1" kern="1200" dirty="0" smtClean="0">
              <a:solidFill>
                <a:schemeClr val="accent5">
                  <a:lumMod val="25000"/>
                </a:schemeClr>
              </a:solidFill>
            </a:rPr>
            <a:t> на основе стоимости запаса древесины на гектар, просчитаны необходимые затраты и результат (рост запаса по кварталам и лесничеству в целом).</a:t>
          </a:r>
          <a:endParaRPr lang="ru-RU" sz="1400" b="1" kern="1200" dirty="0">
            <a:solidFill>
              <a:schemeClr val="accent5">
                <a:lumMod val="2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936878" y="1263387"/>
        <a:ext cx="7207121" cy="1400474"/>
      </dsp:txXfrm>
    </dsp:sp>
    <dsp:sp modelId="{6C0E78F0-736F-4E7E-8736-A4B71E523C30}">
      <dsp:nvSpPr>
        <dsp:cNvPr id="0" name=""/>
        <dsp:cNvSpPr/>
      </dsp:nvSpPr>
      <dsp:spPr>
        <a:xfrm>
          <a:off x="182437" y="1389297"/>
          <a:ext cx="1508394" cy="10585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C4CCA-4D88-47D3-9191-729950EE6B74}">
      <dsp:nvSpPr>
        <dsp:cNvPr id="0" name=""/>
        <dsp:cNvSpPr/>
      </dsp:nvSpPr>
      <dsp:spPr>
        <a:xfrm>
          <a:off x="0" y="2569184"/>
          <a:ext cx="9144000" cy="1319253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5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В целях промышленной компенсации истощения и роста эффективности спрогнозировано изменение товарной структуры </a:t>
          </a:r>
          <a:r>
            <a:rPr lang="ru-RU" sz="1400" b="1" kern="1200" dirty="0" err="1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лесопродукции</a:t>
          </a:r>
          <a:r>
            <a:rPr 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 за счет использования инновационных технологий переработки балансовой древесины, отходов лесозаготовки и лесопиления с получением </a:t>
          </a:r>
          <a:r>
            <a:rPr lang="ru-RU" sz="1400" b="1" kern="1200" dirty="0" err="1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биоэтанола</a:t>
          </a:r>
          <a:r>
            <a:rPr 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, </a:t>
          </a:r>
          <a:r>
            <a:rPr lang="ru-RU" sz="1400" b="1" kern="1200" dirty="0" err="1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торрефицированного</a:t>
          </a:r>
          <a:r>
            <a:rPr 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ru-RU" sz="1400" b="1" kern="1200" dirty="0" err="1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биотоплива</a:t>
          </a:r>
          <a:r>
            <a:rPr 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rPr>
            <a:t>, древесной муки, хвойных препаратов.</a:t>
          </a:r>
          <a:endParaRPr lang="ru-RU" sz="1400" b="1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1936878" y="2569184"/>
        <a:ext cx="7207121" cy="1319253"/>
      </dsp:txXfrm>
    </dsp:sp>
    <dsp:sp modelId="{68E5D1C5-CB20-4273-911E-F84184929CE8}">
      <dsp:nvSpPr>
        <dsp:cNvPr id="0" name=""/>
        <dsp:cNvSpPr/>
      </dsp:nvSpPr>
      <dsp:spPr>
        <a:xfrm>
          <a:off x="179520" y="2694218"/>
          <a:ext cx="1505486" cy="11222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0.42557</cdr:x>
      <cdr:y>0.68991</cdr:y>
    </cdr:from>
    <cdr:to>
      <cdr:x>0.90789</cdr:x>
      <cdr:y>0.80631</cdr:y>
    </cdr:to>
    <cdr:sp macro="" textlink="">
      <cdr:nvSpPr>
        <cdr:cNvPr id="3" name="TextBox 18"/>
        <cdr:cNvSpPr txBox="1"/>
      </cdr:nvSpPr>
      <cdr:spPr>
        <a:xfrm xmlns:a="http://schemas.openxmlformats.org/drawingml/2006/main">
          <a:off x="2160241" y="4104456"/>
          <a:ext cx="2448272" cy="6924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3300"/>
              </a:solidFill>
            </a:rPr>
            <a:t>    </a:t>
          </a:r>
          <a:r>
            <a:rPr lang="ru-RU" sz="1300" b="1" dirty="0" err="1" smtClean="0">
              <a:solidFill>
                <a:srgbClr val="FF3300"/>
              </a:solidFill>
            </a:rPr>
            <a:t>Рентабильность</a:t>
          </a:r>
          <a:r>
            <a:rPr lang="ru-RU" sz="1300" b="1" dirty="0" smtClean="0">
              <a:solidFill>
                <a:srgbClr val="FF3300"/>
              </a:solidFill>
            </a:rPr>
            <a:t> активов </a:t>
          </a:r>
        </a:p>
        <a:p xmlns:a="http://schemas.openxmlformats.org/drawingml/2006/main">
          <a:r>
            <a:rPr lang="ru-RU" sz="1300" b="1" dirty="0" smtClean="0">
              <a:solidFill>
                <a:srgbClr val="FF3300"/>
              </a:solidFill>
            </a:rPr>
            <a:t>  по видам деятельности предприятий</a:t>
          </a:r>
          <a:endParaRPr lang="ru-RU" sz="1300" b="1" dirty="0">
            <a:solidFill>
              <a:srgbClr val="FF3300"/>
            </a:solidFill>
          </a:endParaRPr>
        </a:p>
      </cdr:txBody>
    </cdr:sp>
  </cdr:relSizeAnchor>
  <cdr:relSizeAnchor xmlns:cdr="http://schemas.openxmlformats.org/drawingml/2006/chartDrawing">
    <cdr:from>
      <cdr:x>0.31209</cdr:x>
      <cdr:y>0.81094</cdr:y>
    </cdr:from>
    <cdr:to>
      <cdr:x>0.82997</cdr:x>
      <cdr:y>0.89372</cdr:y>
    </cdr:to>
    <cdr:sp macro="" textlink="">
      <cdr:nvSpPr>
        <cdr:cNvPr id="4" name="TextBox 18"/>
        <cdr:cNvSpPr txBox="1"/>
      </cdr:nvSpPr>
      <cdr:spPr>
        <a:xfrm xmlns:a="http://schemas.openxmlformats.org/drawingml/2006/main">
          <a:off x="1584176" y="4824536"/>
          <a:ext cx="2628800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chemeClr val="accent5">
                  <a:lumMod val="50000"/>
                </a:schemeClr>
              </a:solidFill>
            </a:rPr>
            <a:t>   </a:t>
          </a:r>
          <a:r>
            <a:rPr lang="ru-RU" sz="1300" b="1" dirty="0" err="1" smtClean="0">
              <a:solidFill>
                <a:schemeClr val="accent5">
                  <a:lumMod val="50000"/>
                </a:schemeClr>
              </a:solidFill>
            </a:rPr>
            <a:t>Рентабильность</a:t>
          </a:r>
          <a:r>
            <a:rPr lang="ru-RU" sz="1300" b="1" dirty="0" smtClean="0">
              <a:solidFill>
                <a:schemeClr val="accent5">
                  <a:lumMod val="50000"/>
                </a:schemeClr>
              </a:solidFill>
            </a:rPr>
            <a:t> активов в торговле</a:t>
          </a:r>
          <a:endParaRPr lang="ru-RU" sz="13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0.07093</cdr:x>
      <cdr:y>0.08473</cdr:y>
    </cdr:from>
    <cdr:to>
      <cdr:x>0.60999</cdr:x>
      <cdr:y>0.17267</cdr:y>
    </cdr:to>
    <cdr:sp macro="" textlink="">
      <cdr:nvSpPr>
        <cdr:cNvPr id="5" name="TextBox 18"/>
        <cdr:cNvSpPr txBox="1"/>
      </cdr:nvSpPr>
      <cdr:spPr>
        <a:xfrm xmlns:a="http://schemas.openxmlformats.org/drawingml/2006/main">
          <a:off x="360040" y="504056"/>
          <a:ext cx="273630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200" b="1" i="1" dirty="0" smtClean="0">
              <a:solidFill>
                <a:srgbClr val="CACAFF">
                  <a:lumMod val="50000"/>
                </a:srgbClr>
              </a:solidFill>
            </a:rPr>
            <a:t>      </a:t>
          </a:r>
          <a:r>
            <a:rPr lang="ru-RU" sz="1400" b="1" i="1" dirty="0" smtClean="0">
              <a:solidFill>
                <a:srgbClr val="CACAFF">
                  <a:lumMod val="50000"/>
                </a:srgbClr>
              </a:solidFill>
            </a:rPr>
            <a:t>Россия        Северные</a:t>
          </a:r>
        </a:p>
        <a:p xmlns:a="http://schemas.openxmlformats.org/drawingml/2006/main">
          <a:r>
            <a:rPr lang="ru-RU" sz="1400" b="1" i="1" dirty="0" smtClean="0">
              <a:solidFill>
                <a:srgbClr val="CACAFF">
                  <a:lumMod val="50000"/>
                </a:srgbClr>
              </a:solidFill>
            </a:rPr>
            <a:t>     в целом         регионы</a:t>
          </a:r>
          <a:endParaRPr lang="ru-RU" sz="1400" b="1" i="1" dirty="0">
            <a:solidFill>
              <a:srgbClr val="CACAFF">
                <a:lumMod val="50000"/>
              </a:srgb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7152CD-6A2F-4829-B11B-C1D569938B09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4B3F6E-1C43-40C7-A89B-D625B8141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B3F6E-1C43-40C7-A89B-D625B8141FE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Усовершенствован метод решения задачи выбора схемы расстановки устройств синхронизированных векторных измерений по критерию G-оптимальности в электроэнергетической системе. Новая формулировка сокращает время решения задачи в 10 и более раз. Реализованный учет нулевых инъекций транзитных узлов позволяет уменьшить число устанавливаемых измерительных устройств на 10-20 % без потери точности оценивания состояния системы.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B3F6E-1C43-40C7-A89B-D625B8141FE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B3F6E-1C43-40C7-A89B-D625B8141FE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435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D02676-F66F-4FF1-BDE8-A3C5CE0384B4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DE843-1102-4E56-AB58-CB82E42076B9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7ABA2E-96D2-462A-AF74-F86C8200599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B81020-D0ED-4824-8D75-1C7E9C93421E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B3F6E-1C43-40C7-A89B-D625B8141FE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8012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B3F6E-1C43-40C7-A89B-D625B8141FE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653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B3F6E-1C43-40C7-A89B-D625B8141FE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5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Важнейший 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725715-84CD-4A01-890C-453E8760EFC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B3F6E-1C43-40C7-A89B-D625B8141FE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</a:t>
            </a:r>
            <a:r>
              <a:rPr lang="ru-RU" baseline="0" dirty="0" smtClean="0"/>
              <a:t> 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725715-84CD-4A01-890C-453E8760EFC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</a:t>
            </a:r>
            <a:r>
              <a:rPr lang="ru-RU" baseline="0" dirty="0" smtClean="0"/>
              <a:t> 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725715-84CD-4A01-890C-453E8760EFC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0566-9EC4-40A5-9F5E-AFDF5B89F99B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86CF-3871-442C-A21E-D252D4DC6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6BB53-848D-4478-A679-552DF294A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52FE7-4DBA-408D-9867-8573F4471F7C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C549F-24B1-4FE3-9C76-045D22B90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3627A-8426-4A55-BB4B-9A3399F0B8E4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7BFC-A480-411D-B767-21769EC5A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C9045-CAF8-413A-82BF-9E5006B9EEE8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FDB3-C141-4EE8-83F8-04D10F8DB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1773-7114-4F1C-A293-EFD925ACE24E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89BC-B6A7-47B7-A8D1-CFF685506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08228-BAB5-43BA-90DC-EB60C011773B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33E9-96C6-44BF-80C3-FE2BC12F0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E246E-9E22-4373-82AC-4BEB9803A287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5A1A-58D8-4C81-9DA1-58B25DBD6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4FD09-C40C-4C1A-8C10-7B300257CF1B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646BD-BE6B-4402-92F3-84B7A0909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8341-2639-494D-B3FE-97A8106B7081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E72C9-DA7C-46D4-8297-B1F22BF98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2123-89A1-4BC4-BF36-726E181B6C72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64E7-3974-4B9F-8D54-D60FFFEBB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33B4-CE36-4781-917B-29574FB3ECC7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9286-1951-4AEB-8294-98D371B88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C7B6-DC60-40F1-B880-38CFEA1FEEDC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C04E940D-8946-4CD3-9A8F-B6CA45F7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01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98798A40-A82D-48B3-B730-D4B6C9EA3B38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  <p:sldLayoutId id="21474846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Microsoft_Office_Excel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package" Target="../embeddings/_________Microsoft_Visio111111444444.vsdx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323528" y="1196752"/>
            <a:ext cx="8607300" cy="5072062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Основные  итоги  научной 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и научно-организационной деятельности   обособленного подразделения ИСЭ и ЭПС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ФИЦ  Коми НЦ  </a:t>
            </a:r>
            <a:r>
              <a:rPr lang="ru-RU" sz="5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УрО</a:t>
            </a:r>
            <a:r>
              <a:rPr lang="ru-RU" sz="5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РАН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 2020 году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200" b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Сыктывкар 23 марта 2021 г.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42875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Институт  </a:t>
            </a:r>
            <a:r>
              <a:rPr lang="ru-RU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социально-экономических  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 энергетических проблем </a:t>
            </a:r>
            <a:r>
              <a:rPr lang="ru-RU" b="1" kern="0" dirty="0">
                <a:solidFill>
                  <a:schemeClr val="accent5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kern="0" dirty="0">
                <a:solidFill>
                  <a:schemeClr val="accent5">
                    <a:lumMod val="9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b="1" kern="0" dirty="0" smtClean="0">
                <a:solidFill>
                  <a:schemeClr val="accent5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Севера  ФИЦ  «Коми  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НЦ  </a:t>
            </a:r>
            <a:r>
              <a:rPr lang="ru-RU" b="1" kern="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УрО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РАН»</a:t>
            </a:r>
            <a:r>
              <a:rPr lang="ru-RU" sz="21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1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21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____________________________________________________________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35496" y="53975"/>
            <a:ext cx="446088" cy="446088"/>
            <a:chOff x="35496" y="53975"/>
            <a:chExt cx="446088" cy="446088"/>
          </a:xfrm>
        </p:grpSpPr>
        <p:sp>
          <p:nvSpPr>
            <p:cNvPr id="5123" name="Oval 5"/>
            <p:cNvSpPr>
              <a:spLocks noChangeAspect="1" noChangeArrowheads="1"/>
            </p:cNvSpPr>
            <p:nvPr/>
          </p:nvSpPr>
          <p:spPr bwMode="auto">
            <a:xfrm>
              <a:off x="35496" y="53975"/>
              <a:ext cx="446088" cy="44608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5124" name="Text Box 6"/>
            <p:cNvSpPr txBox="1">
              <a:spLocks noChangeAspect="1" noChangeArrowheads="1"/>
            </p:cNvSpPr>
            <p:nvPr/>
          </p:nvSpPr>
          <p:spPr bwMode="auto">
            <a:xfrm>
              <a:off x="107504" y="136525"/>
              <a:ext cx="2873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600" dirty="0" smtClean="0">
                  <a:solidFill>
                    <a:srgbClr val="FF3300"/>
                  </a:solidFill>
                  <a:latin typeface="Arial Black" pitchFamily="34" charset="0"/>
                </a:rPr>
                <a:t>8а</a:t>
              </a:r>
              <a:endParaRPr lang="ru-RU" sz="1600" dirty="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</p:grpSp>
      <p:sp>
        <p:nvSpPr>
          <p:cNvPr id="30" name="Заголовок 1"/>
          <p:cNvSpPr txBox="1">
            <a:spLocks/>
          </p:cNvSpPr>
          <p:nvPr/>
        </p:nvSpPr>
        <p:spPr>
          <a:xfrm>
            <a:off x="152400" y="2636838"/>
            <a:ext cx="9144000" cy="3240087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ru-RU" sz="1700" b="1" kern="0" cap="small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6625" y="6286500"/>
            <a:ext cx="142875" cy="11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107379" y="548680"/>
            <a:ext cx="90011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Механизмы </a:t>
            </a:r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развития сельской экономики северного </a:t>
            </a:r>
            <a:r>
              <a:rPr lang="ru-RU" sz="1600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региона</a:t>
            </a:r>
            <a:endParaRPr lang="ru-RU" sz="1600" b="1" i="1" cap="all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algn="ctr">
              <a:lnSpc>
                <a:spcPct val="85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15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056" y="5157192"/>
            <a:ext cx="2952800" cy="136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"/>
          <p:cNvSpPr txBox="1">
            <a:spLocks noChangeArrowheads="1"/>
          </p:cNvSpPr>
          <p:nvPr/>
        </p:nvSpPr>
        <p:spPr bwMode="auto">
          <a:xfrm>
            <a:off x="11005" y="138361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2035375" y="-451044"/>
            <a:ext cx="12520802" cy="35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0" name="Rectangle 58"/>
          <p:cNvSpPr>
            <a:spLocks noChangeArrowheads="1"/>
          </p:cNvSpPr>
          <p:nvPr/>
        </p:nvSpPr>
        <p:spPr bwMode="auto">
          <a:xfrm flipV="1">
            <a:off x="2035375" y="-99397"/>
            <a:ext cx="125208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1" name="Рисунок 51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0808"/>
            <a:ext cx="8424936" cy="50699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</a:rPr>
              <a:t>Механизм стратегического управления </a:t>
            </a:r>
            <a:endParaRPr lang="ru-RU" sz="1600" b="1" dirty="0" smtClean="0">
              <a:solidFill>
                <a:schemeClr val="accent5">
                  <a:lumMod val="2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</a:rPr>
              <a:t>устойчивым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</a:rPr>
              <a:t>развитием аграрного сектора Республики Коми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3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>
                <a:solidFill>
                  <a:srgbClr val="FF3300"/>
                </a:solidFill>
                <a:latin typeface="Arial Black" pitchFamily="34" charset="0"/>
              </a:rPr>
              <a:t>6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35496" y="30584"/>
            <a:ext cx="446088" cy="446088"/>
            <a:chOff x="35496" y="30584"/>
            <a:chExt cx="446088" cy="446088"/>
          </a:xfrm>
        </p:grpSpPr>
        <p:sp>
          <p:nvSpPr>
            <p:cNvPr id="9" name="Oval 5"/>
            <p:cNvSpPr>
              <a:spLocks noChangeAspect="1" noChangeArrowheads="1"/>
            </p:cNvSpPr>
            <p:nvPr/>
          </p:nvSpPr>
          <p:spPr bwMode="auto">
            <a:xfrm>
              <a:off x="35496" y="30584"/>
              <a:ext cx="446088" cy="44608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1" name="Text Box 6"/>
            <p:cNvSpPr txBox="1">
              <a:spLocks noChangeAspect="1" noChangeArrowheads="1"/>
            </p:cNvSpPr>
            <p:nvPr/>
          </p:nvSpPr>
          <p:spPr bwMode="auto">
            <a:xfrm>
              <a:off x="107504" y="116632"/>
              <a:ext cx="2873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600" dirty="0" smtClean="0">
                  <a:solidFill>
                    <a:srgbClr val="FF3300"/>
                  </a:solidFill>
                  <a:latin typeface="Arial Black" pitchFamily="34" charset="0"/>
                </a:rPr>
                <a:t>9</a:t>
              </a:r>
              <a:endParaRPr lang="ru-RU" sz="1600" dirty="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3573016"/>
            <a:ext cx="9144000" cy="57606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Конкурентоспособность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регионов (AV-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Group ©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внутрирегиональная бюджетная децентрализация (по средним данным за 2013-2017 гг</a:t>
            </a: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.)</a:t>
            </a:r>
            <a:endParaRPr lang="ru-RU" sz="15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21696"/>
            <a:ext cx="7128792" cy="2763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300192" y="4581128"/>
            <a:ext cx="25557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300" b="1" kern="0" dirty="0" smtClean="0">
                <a:latin typeface="Times New Roman" pitchFamily="18" charset="0"/>
                <a:cs typeface="Times New Roman" pitchFamily="18" charset="0"/>
              </a:rPr>
              <a:t>GDP.RATE </a:t>
            </a:r>
            <a:r>
              <a:rPr lang="en-US" sz="1300" b="1" kern="0" dirty="0" smtClean="0"/>
              <a:t>– </a:t>
            </a:r>
            <a:r>
              <a:rPr lang="ru-RU" sz="1300" b="1" kern="0" dirty="0" smtClean="0"/>
              <a:t>темп </a:t>
            </a:r>
          </a:p>
          <a:p>
            <a:r>
              <a:rPr lang="ru-RU" sz="1300" b="1" kern="0" dirty="0" smtClean="0"/>
              <a:t>                роста экономики</a:t>
            </a:r>
            <a:endParaRPr lang="ru-RU" sz="1300" b="1" kern="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6624736" y="5805264"/>
            <a:ext cx="25557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300" b="1" kern="0" dirty="0" smtClean="0">
                <a:latin typeface="Times New Roman" pitchFamily="18" charset="0"/>
                <a:cs typeface="Times New Roman" pitchFamily="18" charset="0"/>
              </a:rPr>
              <a:t>INCOME.PER.CAP</a:t>
            </a:r>
            <a:r>
              <a:rPr lang="en-US" sz="1300" b="1" kern="0" dirty="0" smtClean="0"/>
              <a:t> – </a:t>
            </a:r>
            <a:r>
              <a:rPr lang="ru-RU" sz="1300" b="1" kern="0" dirty="0" smtClean="0"/>
              <a:t>среднедушевые денежные </a:t>
            </a:r>
            <a:r>
              <a:rPr lang="ru-RU" sz="1300" b="1" kern="0" dirty="0"/>
              <a:t>доходы </a:t>
            </a:r>
            <a:r>
              <a:rPr lang="ru-RU" sz="1300" b="1" kern="0" dirty="0" smtClean="0"/>
              <a:t>населения</a:t>
            </a:r>
            <a:endParaRPr lang="ru-RU" sz="1300" b="1" kern="0" dirty="0"/>
          </a:p>
        </p:txBody>
      </p:sp>
      <p:graphicFrame>
        <p:nvGraphicFramePr>
          <p:cNvPr id="294913" name="Object 1"/>
          <p:cNvGraphicFramePr>
            <a:graphicFrameLocks noChangeAspect="1"/>
          </p:cNvGraphicFramePr>
          <p:nvPr/>
        </p:nvGraphicFramePr>
        <p:xfrm>
          <a:off x="0" y="764704"/>
          <a:ext cx="8856662" cy="2880320"/>
        </p:xfrm>
        <a:graphic>
          <a:graphicData uri="http://schemas.openxmlformats.org/presentationml/2006/ole">
            <p:oleObj spid="_x0000_s294913" name="Лист" r:id="rId4" imgW="11791950" imgH="6276975" progId="Excel.Sheet.12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0" y="3953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Повышение конкурентоспособности экономики северных регионов России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692696"/>
            <a:ext cx="705678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Лаборатория  финансово-экономических проб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лем</a:t>
            </a:r>
            <a:endParaRPr lang="ru-RU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7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>
                <a:solidFill>
                  <a:srgbClr val="FF3300"/>
                </a:solidFill>
                <a:latin typeface="Arial Black" pitchFamily="34" charset="0"/>
              </a:rPr>
              <a:t>6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35496" y="30584"/>
            <a:ext cx="446088" cy="446088"/>
            <a:chOff x="35496" y="30584"/>
            <a:chExt cx="446088" cy="446088"/>
          </a:xfrm>
        </p:grpSpPr>
        <p:sp>
          <p:nvSpPr>
            <p:cNvPr id="9" name="Oval 5"/>
            <p:cNvSpPr>
              <a:spLocks noChangeAspect="1" noChangeArrowheads="1"/>
            </p:cNvSpPr>
            <p:nvPr/>
          </p:nvSpPr>
          <p:spPr bwMode="auto">
            <a:xfrm>
              <a:off x="35496" y="30584"/>
              <a:ext cx="446088" cy="44608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1" name="Text Box 6"/>
            <p:cNvSpPr txBox="1">
              <a:spLocks noChangeAspect="1" noChangeArrowheads="1"/>
            </p:cNvSpPr>
            <p:nvPr/>
          </p:nvSpPr>
          <p:spPr bwMode="auto">
            <a:xfrm>
              <a:off x="107504" y="116632"/>
              <a:ext cx="2873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600" dirty="0" smtClean="0">
                  <a:solidFill>
                    <a:srgbClr val="FF3300"/>
                  </a:solidFill>
                  <a:latin typeface="Arial Black" pitchFamily="34" charset="0"/>
                </a:rPr>
                <a:t>9а</a:t>
              </a:r>
              <a:endParaRPr lang="ru-RU" sz="1600" dirty="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31359065"/>
              </p:ext>
            </p:extLst>
          </p:nvPr>
        </p:nvGraphicFramePr>
        <p:xfrm>
          <a:off x="179512" y="1268760"/>
          <a:ext cx="507605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3611966302"/>
              </p:ext>
            </p:extLst>
          </p:nvPr>
        </p:nvGraphicFramePr>
        <p:xfrm>
          <a:off x="4932040" y="1772816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411760" y="3070701"/>
            <a:ext cx="13681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Удельный вес убыточных предприятий</a:t>
            </a:r>
            <a:endParaRPr lang="ru-RU" sz="1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11560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Влияние  дополнительных  затрат  в  виде  системы  «северных льгот»   на конкурентоспособность предприятий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7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0" y="3284984"/>
            <a:ext cx="5183560" cy="4221088"/>
          </a:xfrm>
        </p:spPr>
        <p:txBody>
          <a:bodyPr/>
          <a:lstStyle/>
          <a:p>
            <a:pPr marL="108000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500" b="1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Обоснованы мероприятия по усилению транспортной доступности на </a:t>
            </a:r>
            <a:r>
              <a:rPr lang="ru-RU" sz="1400" b="1" dirty="0" err="1" smtClean="0">
                <a:solidFill>
                  <a:schemeClr val="accent5">
                    <a:lumMod val="25000"/>
                  </a:schemeClr>
                </a:solidFill>
              </a:rPr>
              <a:t>ЕиПСР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для магистральных сетей: </a:t>
            </a:r>
          </a:p>
          <a:p>
            <a:pPr marL="108000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- новое железнодорожное строительство (Сосногорск – </a:t>
            </a:r>
            <a:r>
              <a:rPr lang="ru-RU" sz="1400" b="1" dirty="0" err="1" smtClean="0">
                <a:solidFill>
                  <a:schemeClr val="accent5">
                    <a:lumMod val="25000"/>
                  </a:schemeClr>
                </a:solidFill>
              </a:rPr>
              <a:t>Индига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accent5">
                    <a:lumMod val="25000"/>
                  </a:schemeClr>
                </a:solidFill>
              </a:rPr>
              <a:t>Вендинга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– Карпогоры); </a:t>
            </a:r>
          </a:p>
          <a:p>
            <a:pPr marL="108000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- автодорожное строительство (Ухта – Печора – Усинск – Нарьян-Мар); </a:t>
            </a:r>
          </a:p>
          <a:p>
            <a:pPr marL="108000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- проведение дноуглубительных работ (Котлас – Архангельск, Печора – Нарьян-Мар); </a:t>
            </a:r>
          </a:p>
          <a:p>
            <a:pPr marL="108000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- расширение сети воздушного сообщения; для локальных сетей; </a:t>
            </a:r>
          </a:p>
          <a:p>
            <a:pPr marL="108000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- использование судов на воздушной подушке (устранение разрывов сети); </a:t>
            </a:r>
          </a:p>
          <a:p>
            <a:pPr marL="108000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- возрождение местных авиалиний с учетом перспективных и модернизированных воздушных судов; </a:t>
            </a:r>
          </a:p>
          <a:p>
            <a:pPr marL="108000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- организация пригородного железнодорожного сообщения. </a:t>
            </a:r>
          </a:p>
          <a:p>
            <a:pPr marL="108000" algn="ctr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ru-RU" sz="1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16000" eaLnBrk="1" hangingPunct="1">
              <a:buFont typeface="Wingdings" pitchFamily="2" charset="2"/>
              <a:buNone/>
              <a:defRPr/>
            </a:pPr>
            <a:endParaRPr lang="ru-RU" sz="1600" i="1" dirty="0" smtClean="0">
              <a:solidFill>
                <a:srgbClr val="7030A0"/>
              </a:solidFill>
            </a:endParaRPr>
          </a:p>
          <a:p>
            <a:pPr marL="216000" eaLnBrk="1" hangingPunct="1">
              <a:buFont typeface="Wingdings" pitchFamily="2" charset="2"/>
              <a:buNone/>
              <a:defRPr/>
            </a:pPr>
            <a:endParaRPr lang="ru-RU" sz="1600" i="1" dirty="0" smtClean="0">
              <a:solidFill>
                <a:srgbClr val="7030A0"/>
              </a:solidFill>
            </a:endParaRPr>
          </a:p>
          <a:p>
            <a:pPr marL="2160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 marL="216000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 smtClean="0"/>
          </a:p>
        </p:txBody>
      </p:sp>
      <p:sp>
        <p:nvSpPr>
          <p:cNvPr id="29700" name="Oval 5"/>
          <p:cNvSpPr>
            <a:spLocks noChangeAspect="1" noChangeArrowheads="1"/>
          </p:cNvSpPr>
          <p:nvPr/>
        </p:nvSpPr>
        <p:spPr bwMode="auto">
          <a:xfrm>
            <a:off x="53975" y="44450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9701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10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4664"/>
            <a:ext cx="90209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b="1" cap="all" dirty="0" smtClean="0">
                <a:solidFill>
                  <a:schemeClr val="accent5">
                    <a:lumMod val="50000"/>
                  </a:schemeClr>
                </a:solidFill>
              </a:rPr>
              <a:t>Транспортная  доступность  </a:t>
            </a:r>
            <a:r>
              <a:rPr lang="ru-RU" sz="1500" b="1" kern="0" cap="all" dirty="0" smtClean="0">
                <a:solidFill>
                  <a:schemeClr val="accent5">
                    <a:lumMod val="50000"/>
                  </a:schemeClr>
                </a:solidFill>
              </a:rPr>
              <a:t>на  Европейском  и  Приуральском  Севере </a:t>
            </a:r>
          </a:p>
          <a:p>
            <a:pPr lvl="0" algn="ctr"/>
            <a:r>
              <a:rPr lang="ru-RU" sz="1500" b="1" kern="0" dirty="0" smtClean="0">
                <a:solidFill>
                  <a:schemeClr val="accent5">
                    <a:lumMod val="50000"/>
                  </a:schemeClr>
                </a:solidFill>
              </a:rPr>
              <a:t>РОССИИ  (</a:t>
            </a:r>
            <a:r>
              <a:rPr lang="ru-RU" sz="1500" b="1" kern="0" dirty="0" err="1" smtClean="0">
                <a:solidFill>
                  <a:schemeClr val="accent5">
                    <a:lumMod val="50000"/>
                  </a:schemeClr>
                </a:solidFill>
              </a:rPr>
              <a:t>ЕиПСР</a:t>
            </a:r>
            <a:r>
              <a:rPr lang="ru-RU" sz="1500" b="1" kern="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ru-RU" sz="1500" b="1" kern="0" cap="all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500" cap="all" dirty="0" smtClean="0">
                <a:solidFill>
                  <a:srgbClr val="000000"/>
                </a:solidFill>
              </a:rPr>
              <a:t> </a:t>
            </a:r>
            <a:endParaRPr lang="ru-RU" sz="1500" cap="all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836712"/>
            <a:ext cx="460851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Лаборатория  проблем транспорта</a:t>
            </a:r>
            <a:endParaRPr lang="ru-RU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960440" cy="258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16716"/>
            <a:ext cx="3744416" cy="268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508104" y="692696"/>
            <a:ext cx="3117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</a:rPr>
              <a:t>Основные населенные пункты ЕиПСР</a:t>
            </a:r>
            <a:endParaRPr lang="ru-RU" sz="1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3" y="3630216"/>
            <a:ext cx="2736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</a:rPr>
              <a:t>Экономические центры ЕиПСР</a:t>
            </a:r>
            <a:endParaRPr lang="ru-RU" sz="1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0" y="1124744"/>
            <a:ext cx="5148064" cy="21602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400" b="1" kern="0" spc="-20" dirty="0" smtClean="0">
                <a:solidFill>
                  <a:schemeClr val="accent5">
                    <a:lumMod val="50000"/>
                  </a:schemeClr>
                </a:solidFill>
              </a:rPr>
              <a:t>Выполнено модельное обеспечение, которое показало:</a:t>
            </a:r>
          </a:p>
          <a:p>
            <a:pPr marL="18000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400" b="1" kern="0" dirty="0" smtClean="0">
                <a:solidFill>
                  <a:schemeClr val="accent5">
                    <a:lumMod val="50000"/>
                  </a:schemeClr>
                </a:solidFill>
              </a:rPr>
              <a:t> - неравномерность доступности транспортных услуг на </a:t>
            </a:r>
            <a:r>
              <a:rPr lang="ru-RU" sz="1400" b="1" kern="0" dirty="0" err="1" smtClean="0">
                <a:solidFill>
                  <a:schemeClr val="accent5">
                    <a:lumMod val="50000"/>
                  </a:schemeClr>
                </a:solidFill>
              </a:rPr>
              <a:t>ЕиПСР</a:t>
            </a:r>
            <a:r>
              <a:rPr lang="ru-RU" sz="1400" b="1" kern="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18000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400" b="1" kern="0" dirty="0" smtClean="0">
                <a:solidFill>
                  <a:schemeClr val="accent5">
                    <a:lumMod val="50000"/>
                  </a:schemeClr>
                </a:solidFill>
              </a:rPr>
              <a:t> - транспортная доступность обеспечивается в большей степени в экономических центрах, являющихся  опорными узлами  транспортной сети;</a:t>
            </a:r>
          </a:p>
          <a:p>
            <a:pPr marL="18000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- развитая транспортная сеть не всегда обеспечивает достаточной транспортной доступности из-за  отсутствия экономической возможности осуществления поездки.</a:t>
            </a:r>
            <a:endParaRPr lang="ru-RU" sz="1400" b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504056" y="404664"/>
            <a:ext cx="8028384" cy="792088"/>
          </a:xfrm>
        </p:spPr>
        <p:txBody>
          <a:bodyPr/>
          <a:lstStyle/>
          <a:p>
            <a:pPr marL="108000" algn="ctr" eaLnBrk="1" hangingPunct="1">
              <a:lnSpc>
                <a:spcPct val="95000"/>
              </a:lnSpc>
              <a:buNone/>
              <a:defRPr/>
            </a:pPr>
            <a:r>
              <a:rPr lang="ru-RU" sz="1600" b="1" cap="all" dirty="0" smtClean="0">
                <a:solidFill>
                  <a:srgbClr val="7030A0"/>
                </a:solidFill>
              </a:rPr>
              <a:t>Направление </a:t>
            </a:r>
            <a:r>
              <a:rPr lang="ru-RU" sz="1600" b="1" cap="all" spc="-20" dirty="0" smtClean="0">
                <a:solidFill>
                  <a:srgbClr val="7030A0"/>
                </a:solidFill>
              </a:rPr>
              <a:t>исследований  в  области  энергетики</a:t>
            </a:r>
            <a:r>
              <a:rPr lang="ru-RU" sz="1600" b="1" spc="-2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108000" algn="ctr" eaLnBrk="1" hangingPunct="1">
              <a:lnSpc>
                <a:spcPct val="95000"/>
              </a:lnSpc>
              <a:buNone/>
              <a:defRPr/>
            </a:pPr>
            <a:r>
              <a:rPr lang="ru-RU" sz="1600" b="1" cap="all" dirty="0" smtClean="0">
                <a:solidFill>
                  <a:schemeClr val="accent5">
                    <a:lumMod val="50000"/>
                  </a:schemeClr>
                </a:solidFill>
              </a:rPr>
              <a:t>Эффективное управление процессами энергосбережения</a:t>
            </a:r>
            <a:br>
              <a:rPr lang="ru-RU" sz="1600" b="1" cap="all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cap="all" dirty="0" smtClean="0">
                <a:solidFill>
                  <a:schemeClr val="accent5">
                    <a:lumMod val="50000"/>
                  </a:schemeClr>
                </a:solidFill>
              </a:rPr>
              <a:t>в экономике северных регионов</a:t>
            </a:r>
            <a:endParaRPr lang="ru-RU" sz="1600" b="1" i="1" cap="all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16000" eaLnBrk="1" hangingPunct="1">
              <a:buFont typeface="Wingdings" pitchFamily="2" charset="2"/>
              <a:buNone/>
              <a:defRPr/>
            </a:pPr>
            <a:endParaRPr lang="ru-RU" sz="1600" i="1" dirty="0" smtClean="0">
              <a:solidFill>
                <a:srgbClr val="7030A0"/>
              </a:solidFill>
            </a:endParaRPr>
          </a:p>
          <a:p>
            <a:pPr marL="216000" eaLnBrk="1" hangingPunct="1">
              <a:buFont typeface="Wingdings" pitchFamily="2" charset="2"/>
              <a:buNone/>
              <a:defRPr/>
            </a:pPr>
            <a:endParaRPr lang="ru-RU" sz="1600" i="1" dirty="0" smtClean="0">
              <a:solidFill>
                <a:srgbClr val="7030A0"/>
              </a:solidFill>
            </a:endParaRPr>
          </a:p>
          <a:p>
            <a:pPr marL="2160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 marL="216000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 smtClean="0"/>
          </a:p>
        </p:txBody>
      </p:sp>
      <p:sp>
        <p:nvSpPr>
          <p:cNvPr id="29700" name="Oval 5"/>
          <p:cNvSpPr>
            <a:spLocks noChangeAspect="1" noChangeArrowheads="1"/>
          </p:cNvSpPr>
          <p:nvPr/>
        </p:nvSpPr>
        <p:spPr bwMode="auto">
          <a:xfrm>
            <a:off x="53975" y="44450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9701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11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420888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-36512" y="1446325"/>
            <a:ext cx="4752528" cy="902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</a:rPr>
              <a:t>Выполнен анализ проблем малой энергетики Севера России. Обобщены стимулы и барьеры ее развития и дана оценка </a:t>
            </a:r>
            <a:r>
              <a:rPr lang="ru-RU" sz="1450" b="1" dirty="0" err="1" smtClean="0">
                <a:solidFill>
                  <a:schemeClr val="accent5">
                    <a:lumMod val="50000"/>
                  </a:schemeClr>
                </a:solidFill>
              </a:rPr>
              <a:t>конкуренто-способности</a:t>
            </a: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</a:rPr>
              <a:t> различных технологи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й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60229"/>
            <a:ext cx="4499993" cy="3081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44008" y="2844740"/>
            <a:ext cx="4680520" cy="728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Представлен концепт взаимосвязей энергоэффективности, экологичности и безопасности современных </a:t>
            </a:r>
            <a:r>
              <a:rPr lang="ru-RU" sz="1450" b="1" dirty="0" err="1" smtClean="0">
                <a:solidFill>
                  <a:schemeClr val="accent5">
                    <a:lumMod val="25000"/>
                  </a:schemeClr>
                </a:solidFill>
              </a:rPr>
              <a:t>энерготехнологий</a:t>
            </a: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. </a:t>
            </a:r>
            <a:endParaRPr lang="ru-RU" sz="145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1444858"/>
            <a:ext cx="449999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</a:rPr>
              <a:t>Проведен анализ некоторых рисков при заключении энергосервисных контрактов. Обоснован переход к трехсторонней модели его подготовки, указаны возможности и ограничения расширения поля деятельности энергосервисных компаний.</a:t>
            </a:r>
            <a:endParaRPr lang="ru-RU" sz="14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96" y="5330023"/>
            <a:ext cx="4608512" cy="162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Выявлена необходимость моделирования отклика систем энергетики на изменение внешних условий их функционирования и развития. Показано, что в ходе их адаптации возможен рост энергоэффективности, который следует закреплять управляющими воздействиями.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146230"/>
            <a:ext cx="78488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25000"/>
                  </a:schemeClr>
                </a:solidFill>
              </a:rPr>
              <a:t>   Лаборатория </a:t>
            </a: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 комплексных топливных проблем энергетики</a:t>
            </a:r>
            <a:endParaRPr lang="ru-RU" sz="15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Содержимое 2"/>
          <p:cNvSpPr>
            <a:spLocks noGrp="1"/>
          </p:cNvSpPr>
          <p:nvPr>
            <p:ph idx="4294967295"/>
          </p:nvPr>
        </p:nvSpPr>
        <p:spPr>
          <a:xfrm>
            <a:off x="0" y="422260"/>
            <a:ext cx="9144000" cy="630476"/>
          </a:xfrm>
        </p:spPr>
        <p:txBody>
          <a:bodyPr/>
          <a:lstStyle/>
          <a:p>
            <a:pPr algn="ctr">
              <a:lnSpc>
                <a:spcPct val="95000"/>
              </a:lnSpc>
              <a:buNone/>
              <a:defRPr/>
            </a:pPr>
            <a:r>
              <a:rPr lang="ru-RU" sz="1600" b="1" cap="all" dirty="0" smtClean="0">
                <a:solidFill>
                  <a:schemeClr val="accent1">
                    <a:lumMod val="50000"/>
                  </a:schemeClr>
                </a:solidFill>
              </a:rPr>
              <a:t>Методы и модели исследования надежности интеллектуальных электроэнергетических систем </a:t>
            </a:r>
            <a:endParaRPr lang="ru-RU" sz="1600" b="1" cap="all" dirty="0" smtClean="0">
              <a:solidFill>
                <a:srgbClr val="7030A0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   </a:t>
            </a:r>
            <a:r>
              <a:rPr lang="ru-RU" sz="1800" b="1" dirty="0" smtClean="0">
                <a:solidFill>
                  <a:srgbClr val="7030A0"/>
                </a:solidFill>
              </a:rPr>
              <a:t>          </a:t>
            </a:r>
            <a:endParaRPr lang="ru-RU" sz="1800" b="1" dirty="0" smtClean="0">
              <a:solidFill>
                <a:srgbClr val="FF0000"/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79512" y="980728"/>
            <a:ext cx="8643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 Лаборатория энергетических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систем</a:t>
            </a:r>
            <a:endParaRPr lang="ru-RU" sz="1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174" name="Oval 5"/>
          <p:cNvSpPr>
            <a:spLocks noChangeAspect="1" noChangeArrowheads="1"/>
          </p:cNvSpPr>
          <p:nvPr/>
        </p:nvSpPr>
        <p:spPr bwMode="auto">
          <a:xfrm>
            <a:off x="53975" y="44450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175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12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7176" name="Rectangle 1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4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grpSp>
        <p:nvGrpSpPr>
          <p:cNvPr id="2" name="Группа 303"/>
          <p:cNvGrpSpPr/>
          <p:nvPr/>
        </p:nvGrpSpPr>
        <p:grpSpPr>
          <a:xfrm>
            <a:off x="107504" y="3288216"/>
            <a:ext cx="4583815" cy="3569784"/>
            <a:chOff x="29880" y="1310429"/>
            <a:chExt cx="4450680" cy="4197600"/>
          </a:xfrm>
        </p:grpSpPr>
        <p:grpSp>
          <p:nvGrpSpPr>
            <p:cNvPr id="3" name="Группа 52"/>
            <p:cNvGrpSpPr/>
            <p:nvPr/>
          </p:nvGrpSpPr>
          <p:grpSpPr>
            <a:xfrm>
              <a:off x="29880" y="1310429"/>
              <a:ext cx="4450680" cy="4197600"/>
              <a:chOff x="29880" y="1310429"/>
              <a:chExt cx="4450680" cy="4197600"/>
            </a:xfrm>
          </p:grpSpPr>
          <p:grpSp>
            <p:nvGrpSpPr>
              <p:cNvPr id="4" name="Группа 28"/>
              <p:cNvGrpSpPr/>
              <p:nvPr/>
            </p:nvGrpSpPr>
            <p:grpSpPr>
              <a:xfrm>
                <a:off x="29880" y="1310429"/>
                <a:ext cx="4450680" cy="4197600"/>
                <a:chOff x="29880" y="1172160"/>
                <a:chExt cx="4450680" cy="4197600"/>
              </a:xfrm>
            </p:grpSpPr>
            <p:pic>
              <p:nvPicPr>
                <p:cNvPr id="313" name="Рисунок 312"/>
                <p:cNvPicPr/>
                <p:nvPr/>
              </p:nvPicPr>
              <p:blipFill>
                <a:blip r:embed="rId4" cstate="print"/>
                <a:stretch/>
              </p:blipFill>
              <p:spPr>
                <a:xfrm>
                  <a:off x="29880" y="2651760"/>
                  <a:ext cx="4450680" cy="27180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14" name="Рисунок 313"/>
                <p:cNvPicPr/>
                <p:nvPr/>
              </p:nvPicPr>
              <p:blipFill>
                <a:blip r:embed="rId5" cstate="print"/>
                <a:stretch/>
              </p:blipFill>
              <p:spPr>
                <a:xfrm>
                  <a:off x="421200" y="1172160"/>
                  <a:ext cx="3527640" cy="33753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08" name="Picture 21" descr="Спутниковые системы местоопределения - Реферат - стр.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3364" b="69608"/>
              <a:stretch>
                <a:fillRect/>
              </a:stretch>
            </p:blipFill>
            <p:spPr bwMode="auto">
              <a:xfrm>
                <a:off x="215776" y="1619598"/>
                <a:ext cx="864096" cy="527336"/>
              </a:xfrm>
              <a:prstGeom prst="rect">
                <a:avLst/>
              </a:prstGeom>
              <a:noFill/>
            </p:spPr>
          </p:pic>
          <p:sp>
            <p:nvSpPr>
              <p:cNvPr id="309" name="Дуга 308"/>
              <p:cNvSpPr/>
              <p:nvPr/>
            </p:nvSpPr>
            <p:spPr>
              <a:xfrm rot="6569495">
                <a:off x="491501" y="1751306"/>
                <a:ext cx="432048" cy="432048"/>
              </a:xfrm>
              <a:prstGeom prst="arc">
                <a:avLst/>
              </a:prstGeom>
              <a:ln w="3175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Дуга 309"/>
              <p:cNvSpPr/>
              <p:nvPr/>
            </p:nvSpPr>
            <p:spPr>
              <a:xfrm rot="6569495">
                <a:off x="366292" y="1609033"/>
                <a:ext cx="801119" cy="732824"/>
              </a:xfrm>
              <a:prstGeom prst="arc">
                <a:avLst/>
              </a:prstGeom>
              <a:ln w="3175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Дуга 310"/>
              <p:cNvSpPr/>
              <p:nvPr/>
            </p:nvSpPr>
            <p:spPr>
              <a:xfrm rot="6569495">
                <a:off x="257416" y="1507252"/>
                <a:ext cx="1085508" cy="1008394"/>
              </a:xfrm>
              <a:prstGeom prst="arc">
                <a:avLst/>
              </a:prstGeom>
              <a:ln w="3175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Дуга 311"/>
              <p:cNvSpPr/>
              <p:nvPr/>
            </p:nvSpPr>
            <p:spPr>
              <a:xfrm rot="6569495">
                <a:off x="195551" y="1460905"/>
                <a:ext cx="1313192" cy="1253489"/>
              </a:xfrm>
              <a:prstGeom prst="arc">
                <a:avLst/>
              </a:prstGeom>
              <a:ln w="3175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268047" y="1946930"/>
              <a:ext cx="432048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7" name="Picture 168" descr="Картинки по запросу диспетчерский щи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2708920"/>
            <a:ext cx="852226" cy="517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5" name="Группа 315"/>
          <p:cNvGrpSpPr/>
          <p:nvPr/>
        </p:nvGrpSpPr>
        <p:grpSpPr>
          <a:xfrm>
            <a:off x="4885105" y="5120559"/>
            <a:ext cx="2711231" cy="1620809"/>
            <a:chOff x="6400261" y="4746959"/>
            <a:chExt cx="3475259" cy="2461620"/>
          </a:xfrm>
        </p:grpSpPr>
        <p:pic>
          <p:nvPicPr>
            <p:cNvPr id="317" name="Рисунок 316"/>
            <p:cNvPicPr/>
            <p:nvPr/>
          </p:nvPicPr>
          <p:blipFill>
            <a:blip r:embed="rId8" cstate="print"/>
            <a:stretch/>
          </p:blipFill>
          <p:spPr>
            <a:xfrm>
              <a:off x="6400800" y="4957201"/>
              <a:ext cx="3474720" cy="1865372"/>
            </a:xfrm>
            <a:prstGeom prst="rect">
              <a:avLst/>
            </a:prstGeom>
            <a:ln>
              <a:noFill/>
            </a:ln>
          </p:spPr>
        </p:pic>
        <p:sp>
          <p:nvSpPr>
            <p:cNvPr id="318" name="TextShape 4"/>
            <p:cNvSpPr txBox="1"/>
            <p:nvPr/>
          </p:nvSpPr>
          <p:spPr>
            <a:xfrm rot="16140000">
              <a:off x="5611680" y="5780965"/>
              <a:ext cx="1968841" cy="391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GB" sz="10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Время</a:t>
              </a:r>
              <a:r>
                <a:rPr lang="en-GB" sz="1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en-GB" sz="10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расчета</a:t>
              </a:r>
              <a:r>
                <a:rPr lang="en-GB" sz="1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, </a:t>
              </a:r>
              <a:r>
                <a:rPr lang="en-GB" sz="10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мин</a:t>
              </a:r>
              <a:endParaRPr lang="en-GB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19" name="TextShape 5"/>
            <p:cNvSpPr txBox="1"/>
            <p:nvPr/>
          </p:nvSpPr>
          <p:spPr>
            <a:xfrm>
              <a:off x="6949440" y="6554819"/>
              <a:ext cx="2926080" cy="6537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GB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</a:t>
              </a:r>
              <a:r>
                <a:rPr lang="ru-RU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</a:t>
              </a:r>
              <a:r>
                <a:rPr lang="en-GB" sz="9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Метод</a:t>
              </a:r>
              <a:r>
                <a:rPr lang="en-GB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 </a:t>
              </a:r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</a:t>
              </a:r>
              <a:r>
                <a:rPr lang="ru-RU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 </a:t>
              </a:r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 </a:t>
              </a:r>
              <a:r>
                <a:rPr lang="en-GB" sz="9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Метод</a:t>
              </a:r>
              <a:r>
                <a:rPr lang="en-GB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</a:t>
              </a:r>
              <a:r>
                <a:rPr lang="ru-RU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</a:t>
              </a:r>
              <a:r>
                <a:rPr lang="ru-RU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</a:t>
              </a:r>
              <a:r>
                <a:rPr lang="en-GB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С </a:t>
              </a:r>
              <a:r>
                <a:rPr lang="en-GB" sz="9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учетом</a:t>
              </a:r>
              <a:r>
                <a:rPr lang="en-GB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  </a:t>
              </a:r>
            </a:p>
            <a:p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ru-RU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   </a:t>
              </a:r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2019 </a:t>
              </a:r>
              <a:r>
                <a:rPr lang="en-GB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г.  </a:t>
              </a:r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 </a:t>
              </a:r>
              <a:r>
                <a:rPr lang="ru-RU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 </a:t>
              </a:r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</a:t>
              </a:r>
              <a:r>
                <a:rPr lang="en-GB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2020 г. </a:t>
              </a:r>
              <a:r>
                <a:rPr lang="ru-RU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ru-RU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en-GB" sz="9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транзитных</a:t>
              </a:r>
              <a:r>
                <a:rPr lang="en-GB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</a:p>
            <a:p>
              <a:pPr algn="ctr"/>
              <a:r>
                <a:rPr lang="en-GB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                              </a:t>
              </a:r>
              <a:r>
                <a:rPr lang="ru-RU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 </a:t>
              </a:r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</a:t>
              </a:r>
              <a:r>
                <a:rPr lang="ru-RU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en-GB" sz="9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   </a:t>
              </a:r>
              <a:r>
                <a:rPr lang="en-GB" sz="9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узлов</a:t>
              </a:r>
              <a:endParaRPr lang="en-GB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20" name="TextShape 6"/>
            <p:cNvSpPr txBox="1"/>
            <p:nvPr/>
          </p:nvSpPr>
          <p:spPr>
            <a:xfrm>
              <a:off x="7566040" y="4746959"/>
              <a:ext cx="2082784" cy="329021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GB" sz="1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1354-узловая ЭЭС</a:t>
              </a:r>
            </a:p>
          </p:txBody>
        </p:sp>
      </p:grpSp>
      <p:sp>
        <p:nvSpPr>
          <p:cNvPr id="321" name="TextShape 2"/>
          <p:cNvSpPr txBox="1"/>
          <p:nvPr/>
        </p:nvSpPr>
        <p:spPr>
          <a:xfrm>
            <a:off x="0" y="1340768"/>
            <a:ext cx="507605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/>
          <a:lstStyle/>
          <a:p>
            <a:pPr>
              <a:spcAft>
                <a:spcPts val="600"/>
              </a:spcAft>
            </a:pPr>
            <a:r>
              <a:rPr lang="en-GB" sz="1200" b="0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Усовершенствован</a:t>
            </a:r>
            <a:r>
              <a:rPr lang="en-GB" sz="12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0" strike="noStrike" spc="-1" dirty="0" err="1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разработанный</a:t>
            </a:r>
            <a:r>
              <a:rPr lang="en-GB" sz="1200" b="0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0" strike="noStrike" spc="-1" dirty="0" err="1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ранее</a:t>
            </a:r>
            <a:r>
              <a:rPr lang="en-GB" sz="1200" b="0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0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метод</a:t>
            </a:r>
            <a:r>
              <a:rPr lang="en-GB" sz="12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0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решения</a:t>
            </a:r>
            <a:r>
              <a:rPr lang="en-GB" sz="12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0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задачи</a:t>
            </a:r>
            <a:r>
              <a:rPr lang="en-GB" sz="12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0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выбора</a:t>
            </a:r>
            <a:r>
              <a:rPr lang="en-GB" sz="12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схемы</a:t>
            </a:r>
            <a:r>
              <a:rPr lang="en-GB" sz="12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размещения</a:t>
            </a:r>
            <a:r>
              <a:rPr lang="en-GB" sz="12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устройств</a:t>
            </a:r>
            <a:r>
              <a:rPr lang="en-GB" sz="12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1" strike="noStrike" spc="-1" dirty="0" err="1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синхронизированных</a:t>
            </a:r>
            <a:r>
              <a:rPr lang="en-GB" sz="12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векторных</a:t>
            </a:r>
            <a:r>
              <a:rPr lang="en-GB" sz="12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измерений</a:t>
            </a:r>
            <a:r>
              <a:rPr lang="en-GB" sz="12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0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по</a:t>
            </a:r>
            <a:r>
              <a:rPr lang="en-GB" sz="12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0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критерию</a:t>
            </a:r>
            <a:r>
              <a:rPr lang="en-GB" sz="12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G-</a:t>
            </a:r>
            <a:r>
              <a:rPr lang="en-GB" sz="1200" b="0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оптимальности</a:t>
            </a:r>
            <a:r>
              <a:rPr lang="en-GB" sz="12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в </a:t>
            </a:r>
            <a:r>
              <a:rPr lang="en-GB" sz="1200" b="0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электроэнергетической</a:t>
            </a:r>
            <a:r>
              <a:rPr lang="en-GB" sz="12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0" strike="noStrike" spc="-1" dirty="0" err="1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системе</a:t>
            </a:r>
            <a:r>
              <a:rPr lang="en-GB" sz="1200" b="0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</a:p>
          <a:p>
            <a:r>
              <a:rPr lang="ru-RU" sz="1200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► </a:t>
            </a:r>
            <a:r>
              <a:rPr lang="en-GB" sz="1200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сокращени</a:t>
            </a:r>
            <a:r>
              <a:rPr lang="ru-RU" sz="1200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е</a:t>
            </a:r>
            <a:r>
              <a:rPr lang="en-GB" sz="12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времени</a:t>
            </a:r>
            <a:r>
              <a:rPr lang="en-GB" sz="12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решения</a:t>
            </a:r>
            <a:r>
              <a:rPr lang="en-GB" sz="12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задачи</a:t>
            </a:r>
            <a:r>
              <a:rPr lang="en-GB" sz="12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1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в 10 и </a:t>
            </a:r>
            <a:r>
              <a:rPr lang="en-GB" sz="1200" b="1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более</a:t>
            </a:r>
            <a:r>
              <a:rPr lang="en-GB" sz="1200" b="1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1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раз</a:t>
            </a:r>
            <a:r>
              <a:rPr lang="en-GB" sz="12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, </a:t>
            </a:r>
          </a:p>
          <a:p>
            <a:pPr algn="just"/>
            <a:r>
              <a:rPr lang="ru-RU" sz="1200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►</a:t>
            </a:r>
            <a:r>
              <a:rPr lang="ru-RU" sz="1200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уменьшени</a:t>
            </a:r>
            <a:r>
              <a:rPr lang="ru-RU" sz="1200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е</a:t>
            </a:r>
            <a:r>
              <a:rPr lang="en-GB" sz="12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числа</a:t>
            </a:r>
            <a:r>
              <a:rPr lang="en-GB" sz="12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устанавливаемых</a:t>
            </a:r>
            <a:r>
              <a:rPr lang="en-GB" sz="12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измерительных</a:t>
            </a:r>
            <a:r>
              <a:rPr lang="en-GB" sz="12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устройств</a:t>
            </a:r>
            <a:r>
              <a:rPr lang="en-GB" sz="12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GB" sz="1200" b="1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на</a:t>
            </a:r>
            <a:r>
              <a:rPr lang="en-GB" sz="1200" b="1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10-20 %.</a:t>
            </a:r>
            <a:r>
              <a:rPr lang="en-GB" sz="12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</a:p>
        </p:txBody>
      </p:sp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1556792"/>
            <a:ext cx="40679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Shape 1"/>
          <p:cNvSpPr txBox="1"/>
          <p:nvPr/>
        </p:nvSpPr>
        <p:spPr>
          <a:xfrm>
            <a:off x="2699792" y="2708920"/>
            <a:ext cx="2071857" cy="6527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GB" sz="1000" b="1" strike="noStrike" spc="-1" dirty="0" err="1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Оценивание</a:t>
            </a:r>
            <a:r>
              <a:rPr lang="en-GB" sz="1000" b="1" strike="noStrike" spc="-1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1000" b="1" strike="noStrike" spc="-1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состояния</a:t>
            </a:r>
            <a:r>
              <a:rPr lang="en-GB" sz="1000" b="1" strike="noStrike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GB" sz="1000" b="1" strike="noStrike" spc="-1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построение</a:t>
            </a:r>
            <a:r>
              <a:rPr lang="en-GB" sz="1000" b="1" strike="noStrike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1000" b="1" strike="noStrike" spc="-1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модели</a:t>
            </a:r>
            <a:r>
              <a:rPr lang="en-GB" sz="1000" b="1" strike="noStrike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1000" b="1" strike="noStrike" spc="-1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текущего</a:t>
            </a:r>
            <a:r>
              <a:rPr lang="en-GB" sz="1000" b="1" strike="noStrike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1000" b="1" strike="noStrike" spc="-1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режима</a:t>
            </a:r>
            <a:r>
              <a:rPr lang="en-GB" sz="1000" b="1" strike="noStrike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ЭЭС)</a:t>
            </a:r>
          </a:p>
        </p:txBody>
      </p:sp>
      <p:graphicFrame>
        <p:nvGraphicFramePr>
          <p:cNvPr id="289804" name="Object 12"/>
          <p:cNvGraphicFramePr>
            <a:graphicFrameLocks noChangeAspect="1"/>
          </p:cNvGraphicFramePr>
          <p:nvPr/>
        </p:nvGraphicFramePr>
        <p:xfrm>
          <a:off x="4643438" y="3213100"/>
          <a:ext cx="4465637" cy="2014538"/>
        </p:xfrm>
        <a:graphic>
          <a:graphicData uri="http://schemas.openxmlformats.org/presentationml/2006/ole">
            <p:oleObj spid="_x0000_s289804" r:id="rId10" imgW="6498771" imgH="2656114" progId="">
              <p:embed/>
            </p:oleObj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5508104" y="1268760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</a:rPr>
              <a:t>Оперативная надежность</a:t>
            </a:r>
            <a:endParaRPr lang="ru-RU" sz="12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val 13"/>
          <p:cNvSpPr>
            <a:spLocks noChangeAspect="1" noChangeArrowheads="1"/>
          </p:cNvSpPr>
          <p:nvPr/>
        </p:nvSpPr>
        <p:spPr bwMode="auto">
          <a:xfrm>
            <a:off x="5832000" y="4356000"/>
            <a:ext cx="110400" cy="1043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260648"/>
            <a:ext cx="925252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 smtClean="0">
                <a:solidFill>
                  <a:srgbClr val="C00000"/>
                </a:solidFill>
              </a:rPr>
              <a:t>       </a:t>
            </a:r>
            <a:r>
              <a:rPr lang="ru-RU" sz="1500" b="1" i="1" spc="-60" dirty="0" smtClean="0">
                <a:solidFill>
                  <a:srgbClr val="FFFFFF"/>
                </a:solidFill>
              </a:rPr>
              <a:t>Институт </a:t>
            </a:r>
            <a:r>
              <a:rPr lang="ru-RU" sz="1500" b="1" i="1" spc="-6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6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6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60" dirty="0" smtClean="0">
                <a:solidFill>
                  <a:srgbClr val="6565FF"/>
                </a:solidFill>
              </a:rPr>
              <a:t>проблем Севера ФИЦ Коми НЦ </a:t>
            </a:r>
            <a:r>
              <a:rPr lang="ru-RU" sz="1500" b="1" i="1" spc="-6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60" dirty="0" smtClean="0">
                <a:solidFill>
                  <a:srgbClr val="6565FF"/>
                </a:solidFill>
              </a:rPr>
              <a:t> РАН</a:t>
            </a:r>
            <a:endParaRPr lang="ru-RU" sz="1500" b="1" spc="-50" dirty="0" smtClean="0">
              <a:solidFill>
                <a:srgbClr val="6565FF"/>
              </a:solidFill>
            </a:endParaRPr>
          </a:p>
          <a:p>
            <a:pPr>
              <a:defRPr/>
            </a:pPr>
            <a:endParaRPr lang="ru-RU" sz="1500" b="1" spc="-40" dirty="0">
              <a:solidFill>
                <a:srgbClr val="6565FF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3975" y="53975"/>
            <a:ext cx="446088" cy="446088"/>
            <a:chOff x="1759" y="557"/>
            <a:chExt cx="1145" cy="1145"/>
          </a:xfrm>
        </p:grpSpPr>
        <p:sp>
          <p:nvSpPr>
            <p:cNvPr id="4131" name="Oval 5"/>
            <p:cNvSpPr>
              <a:spLocks noChangeAspect="1" noChangeArrowheads="1"/>
            </p:cNvSpPr>
            <p:nvPr/>
          </p:nvSpPr>
          <p:spPr bwMode="auto">
            <a:xfrm>
              <a:off x="1759" y="557"/>
              <a:ext cx="1145" cy="114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132" name="Text Box 6"/>
            <p:cNvSpPr txBox="1">
              <a:spLocks noChangeAspect="1" noChangeArrowheads="1"/>
            </p:cNvSpPr>
            <p:nvPr/>
          </p:nvSpPr>
          <p:spPr bwMode="auto">
            <a:xfrm>
              <a:off x="1985" y="770"/>
              <a:ext cx="737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600" dirty="0" smtClean="0">
                  <a:solidFill>
                    <a:srgbClr val="FF3300"/>
                  </a:solidFill>
                  <a:latin typeface="Arial Black" pitchFamily="34" charset="0"/>
                </a:rPr>
                <a:t>13</a:t>
              </a:r>
              <a:endParaRPr lang="ru-RU" sz="1600" dirty="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 bwMode="auto">
          <a:xfrm>
            <a:off x="223838" y="5449888"/>
            <a:ext cx="633412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Black" pitchFamily="34" charset="0"/>
              </a:rPr>
              <a:t>Юг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grpSp>
        <p:nvGrpSpPr>
          <p:cNvPr id="3" name="Группа 147"/>
          <p:cNvGrpSpPr/>
          <p:nvPr/>
        </p:nvGrpSpPr>
        <p:grpSpPr>
          <a:xfrm>
            <a:off x="754492" y="4077072"/>
            <a:ext cx="7633932" cy="2808312"/>
            <a:chOff x="322444" y="2780887"/>
            <a:chExt cx="8570036" cy="3168393"/>
          </a:xfrm>
        </p:grpSpPr>
        <p:grpSp>
          <p:nvGrpSpPr>
            <p:cNvPr id="4" name="Группа 146"/>
            <p:cNvGrpSpPr/>
            <p:nvPr/>
          </p:nvGrpSpPr>
          <p:grpSpPr>
            <a:xfrm>
              <a:off x="322444" y="2780887"/>
              <a:ext cx="8570036" cy="3168393"/>
              <a:chOff x="322444" y="2636912"/>
              <a:chExt cx="8570036" cy="3168393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3708052" y="2924936"/>
                <a:ext cx="2525184" cy="1800170"/>
                <a:chOff x="4781" y="6634"/>
                <a:chExt cx="2172" cy="1733"/>
              </a:xfrm>
            </p:grpSpPr>
            <p:sp>
              <p:nvSpPr>
                <p:cNvPr id="2355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848" y="6634"/>
                  <a:ext cx="408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  <a:r>
                    <a:rPr kumimoji="0" lang="ru-RU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б</a:t>
                  </a:r>
                  <a:endPara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5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515" y="8037"/>
                  <a:ext cx="438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2б</a:t>
                  </a:r>
                  <a:endPara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3558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4781" y="6773"/>
                  <a:ext cx="1982" cy="1219"/>
                </a:xfrm>
                <a:prstGeom prst="straightConnector1">
                  <a:avLst/>
                </a:prstGeom>
                <a:noFill/>
                <a:ln w="2540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</p:cxnSp>
            <p:sp>
              <p:nvSpPr>
                <p:cNvPr id="23560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936" y="6844"/>
                  <a:ext cx="97" cy="1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559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6054" y="7553"/>
                  <a:ext cx="97" cy="102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48432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4734000" y="2970000"/>
                <a:ext cx="2550013" cy="1422606"/>
                <a:chOff x="5604" y="6651"/>
                <a:chExt cx="2356" cy="1391"/>
              </a:xfrm>
            </p:grpSpPr>
            <p:sp>
              <p:nvSpPr>
                <p:cNvPr id="2356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979" y="6682"/>
                  <a:ext cx="408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  <a:r>
                    <a:rPr kumimoji="0" lang="ru-RU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а</a:t>
                  </a:r>
                  <a:endPara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6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522" y="7641"/>
                  <a:ext cx="438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2а</a:t>
                  </a:r>
                  <a:endPara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3564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5604" y="6651"/>
                  <a:ext cx="2313" cy="1391"/>
                </a:xfrm>
                <a:prstGeom prst="straightConnector1">
                  <a:avLst/>
                </a:prstGeom>
                <a:noFill/>
                <a:ln w="2540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</p:cxnSp>
            <p:sp>
              <p:nvSpPr>
                <p:cNvPr id="23565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7651" y="7861"/>
                  <a:ext cx="102" cy="102"/>
                </a:xfrm>
                <a:prstGeom prst="ellipse">
                  <a:avLst/>
                </a:prstGeom>
                <a:solidFill>
                  <a:srgbClr val="FFFFFF"/>
                </a:solidFill>
                <a:ln w="2222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566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5952" y="6844"/>
                  <a:ext cx="102" cy="102"/>
                </a:xfrm>
                <a:prstGeom prst="ellipse">
                  <a:avLst/>
                </a:prstGeom>
                <a:solidFill>
                  <a:srgbClr val="FFFFFF"/>
                </a:solidFill>
                <a:ln w="2222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567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6540" y="7175"/>
                  <a:ext cx="113" cy="113"/>
                </a:xfrm>
                <a:prstGeom prst="ellipse">
                  <a:avLst/>
                </a:prstGeom>
                <a:solidFill>
                  <a:srgbClr val="808080"/>
                </a:solidFill>
                <a:ln w="1905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22444" y="2636912"/>
                <a:ext cx="8570036" cy="3168393"/>
                <a:chOff x="1529" y="6330"/>
                <a:chExt cx="7918" cy="3098"/>
              </a:xfrm>
            </p:grpSpPr>
            <p:sp>
              <p:nvSpPr>
                <p:cNvPr id="2356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273" y="8532"/>
                  <a:ext cx="1848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Предложение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8" name="Group 18"/>
                <p:cNvGrpSpPr>
                  <a:grpSpLocks/>
                </p:cNvGrpSpPr>
                <p:nvPr/>
              </p:nvGrpSpPr>
              <p:grpSpPr bwMode="auto">
                <a:xfrm>
                  <a:off x="1529" y="6330"/>
                  <a:ext cx="7918" cy="3098"/>
                  <a:chOff x="1529" y="6330"/>
                  <a:chExt cx="7918" cy="3098"/>
                </a:xfrm>
              </p:grpSpPr>
              <p:cxnSp>
                <p:nvCxnSpPr>
                  <p:cNvPr id="23571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50" y="7911"/>
                    <a:ext cx="7447" cy="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572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22" y="8020"/>
                    <a:ext cx="377" cy="74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573" name="AutoShape 2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308" y="8766"/>
                    <a:ext cx="1597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9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529" y="6330"/>
                    <a:ext cx="7918" cy="3098"/>
                    <a:chOff x="1529" y="6330"/>
                    <a:chExt cx="7918" cy="3098"/>
                  </a:xfrm>
                </p:grpSpPr>
                <p:grpSp>
                  <p:nvGrpSpPr>
                    <p:cNvPr id="10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29" y="6330"/>
                      <a:ext cx="7918" cy="3028"/>
                      <a:chOff x="1529" y="6330"/>
                      <a:chExt cx="7918" cy="3028"/>
                    </a:xfrm>
                  </p:grpSpPr>
                  <p:cxnSp>
                    <p:nvCxnSpPr>
                      <p:cNvPr id="23576" name="AutoShape 2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651" y="6351"/>
                        <a:ext cx="9" cy="1866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</p:spPr>
                  </p:cxnSp>
                  <p:sp>
                    <p:nvSpPr>
                      <p:cNvPr id="23577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02" y="6611"/>
                        <a:ext cx="918" cy="3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18000" tIns="0" rIns="1800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13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Цена 1</a:t>
                        </a:r>
                        <a:endPara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cxnSp>
                    <p:nvCxnSpPr>
                      <p:cNvPr id="23578" name="AutoShape 2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1660" y="9076"/>
                        <a:ext cx="1640" cy="0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grpSp>
                    <p:nvGrpSpPr>
                      <p:cNvPr id="11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87" y="9005"/>
                        <a:ext cx="248" cy="183"/>
                        <a:chOff x="7663" y="1215"/>
                        <a:chExt cx="777" cy="525"/>
                      </a:xfrm>
                    </p:grpSpPr>
                    <p:cxnSp>
                      <p:nvCxnSpPr>
                        <p:cNvPr id="23580" name="AutoShape 2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7663" y="1216"/>
                          <a:ext cx="188" cy="231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3581" name="AutoShape 2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851" y="1215"/>
                          <a:ext cx="413" cy="525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3582" name="AutoShape 3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8264" y="1415"/>
                          <a:ext cx="176" cy="294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cxnSp>
                    <p:nvCxnSpPr>
                      <p:cNvPr id="23583" name="AutoShape 3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3542" y="9076"/>
                        <a:ext cx="5905" cy="0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 type="triangle" w="sm" len="med"/>
                        <a:tailEnd/>
                      </a:ln>
                    </p:spPr>
                  </p:cxnSp>
                  <p:sp>
                    <p:nvSpPr>
                      <p:cNvPr id="23584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82" y="7668"/>
                        <a:ext cx="918" cy="3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18000" tIns="0" rIns="1800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13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Цена 2</a:t>
                        </a:r>
                        <a:endPara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585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92" y="7051"/>
                        <a:ext cx="1625" cy="3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18000" tIns="0" rIns="1800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13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Цена КОМ – 1</a:t>
                        </a:r>
                        <a:endPara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586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51" y="6330"/>
                        <a:ext cx="977" cy="2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18000" tIns="0" rIns="1800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13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Стоимость</a:t>
                        </a:r>
                        <a:endPara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587" name="Text Box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63" y="8091"/>
                        <a:ext cx="1198" cy="126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18000" tIns="0" rIns="1800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95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Новые генераторы  в ДПМ  (НДПМ) и вынужденные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95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ru-RU" sz="1100" b="1" dirty="0" smtClean="0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р</a:t>
                        </a:r>
                        <a:r>
                          <a:rPr kumimoji="0" lang="ru-RU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ежимы</a:t>
                        </a:r>
                        <a:r>
                          <a:rPr kumimoji="0" lang="en-US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 </a:t>
                        </a:r>
                        <a:r>
                          <a:rPr kumimoji="0" lang="ru-RU" sz="11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(ВР)</a:t>
                        </a:r>
                        <a:endPara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cxnSp>
                    <p:nvCxnSpPr>
                      <p:cNvPr id="23588" name="AutoShape 3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2860" y="8231"/>
                        <a:ext cx="1" cy="91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23589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02" y="7331"/>
                        <a:ext cx="1710" cy="3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18000" tIns="0" rIns="1800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13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Цена КОМ – 1а</a:t>
                        </a:r>
                        <a:endPara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cxnSp>
                    <p:nvCxnSpPr>
                      <p:cNvPr id="23590" name="AutoShape 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3326" y="8653"/>
                        <a:ext cx="865" cy="212"/>
                      </a:xfrm>
                      <a:prstGeom prst="straightConnector1">
                        <a:avLst/>
                      </a:prstGeom>
                      <a:noFill/>
                      <a:ln w="25400" cap="rnd">
                        <a:solidFill>
                          <a:srgbClr val="C00000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3591" name="AutoShape 3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660" y="9006"/>
                        <a:ext cx="1200" cy="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</p:spPr>
                  </p:cxnSp>
                  <p:grpSp>
                    <p:nvGrpSpPr>
                      <p:cNvPr id="12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60" y="8866"/>
                        <a:ext cx="440" cy="92"/>
                        <a:chOff x="2450" y="3823"/>
                        <a:chExt cx="440" cy="181"/>
                      </a:xfrm>
                    </p:grpSpPr>
                    <p:cxnSp>
                      <p:nvCxnSpPr>
                        <p:cNvPr id="23593" name="AutoShape 4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450" y="3959"/>
                          <a:ext cx="266" cy="0"/>
                        </a:xfrm>
                        <a:prstGeom prst="straightConnector1">
                          <a:avLst/>
                        </a:prstGeom>
                        <a:noFill/>
                        <a:ln w="34925">
                          <a:solidFill>
                            <a:srgbClr val="C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3595" name="AutoShape 4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2720" y="3823"/>
                          <a:ext cx="0" cy="181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C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3596" name="AutoShape 4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720" y="3828"/>
                          <a:ext cx="170" cy="0"/>
                        </a:xfrm>
                        <a:prstGeom prst="straightConnector1">
                          <a:avLst/>
                        </a:prstGeom>
                        <a:noFill/>
                        <a:ln w="34925">
                          <a:solidFill>
                            <a:srgbClr val="C0000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grpSp>
                    <p:nvGrpSpPr>
                      <p:cNvPr id="13" name="Group 45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1436" y="8301"/>
                        <a:ext cx="387" cy="201"/>
                        <a:chOff x="6800" y="1952"/>
                        <a:chExt cx="791" cy="550"/>
                      </a:xfrm>
                    </p:grpSpPr>
                    <p:cxnSp>
                      <p:nvCxnSpPr>
                        <p:cNvPr id="23598" name="AutoShape 4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6800" y="1952"/>
                          <a:ext cx="188" cy="231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3599" name="AutoShape 4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995" y="1968"/>
                          <a:ext cx="413" cy="523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3600" name="AutoShape 4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7415" y="2208"/>
                          <a:ext cx="176" cy="294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cxnSp>
                    <p:nvCxnSpPr>
                      <p:cNvPr id="23601" name="AutoShape 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650" y="8625"/>
                        <a:ext cx="0" cy="458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14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60" y="6330"/>
                      <a:ext cx="7708" cy="3098"/>
                      <a:chOff x="1660" y="6330"/>
                      <a:chExt cx="7708" cy="3098"/>
                    </a:xfrm>
                  </p:grpSpPr>
                  <p:grpSp>
                    <p:nvGrpSpPr>
                      <p:cNvPr id="15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82" y="6500"/>
                        <a:ext cx="2115" cy="344"/>
                        <a:chOff x="6982" y="6500"/>
                        <a:chExt cx="2115" cy="344"/>
                      </a:xfrm>
                    </p:grpSpPr>
                    <p:cxnSp>
                      <p:nvCxnSpPr>
                        <p:cNvPr id="23604" name="AutoShape 5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6990" y="6500"/>
                          <a:ext cx="0" cy="34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3605" name="AutoShape 5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6982" y="6611"/>
                          <a:ext cx="2115" cy="1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sm"/>
                          <a:tailEnd type="triangle" w="sm" len="sm"/>
                        </a:ln>
                      </p:spPr>
                    </p:cxnSp>
                  </p:grpSp>
                  <p:grpSp>
                    <p:nvGrpSpPr>
                      <p:cNvPr id="16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" y="6330"/>
                        <a:ext cx="7708" cy="3098"/>
                        <a:chOff x="1660" y="6330"/>
                        <a:chExt cx="7708" cy="3098"/>
                      </a:xfrm>
                    </p:grpSpPr>
                    <p:cxnSp>
                      <p:nvCxnSpPr>
                        <p:cNvPr id="23607" name="AutoShape 5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7280" y="6682"/>
                          <a:ext cx="0" cy="352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C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grpSp>
                      <p:nvGrpSpPr>
                        <p:cNvPr id="17" name="Group 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91" y="6682"/>
                          <a:ext cx="3361" cy="1972"/>
                          <a:chOff x="4191" y="6682"/>
                          <a:chExt cx="3361" cy="1972"/>
                        </a:xfrm>
                      </p:grpSpPr>
                      <p:cxnSp>
                        <p:nvCxnSpPr>
                          <p:cNvPr id="23609" name="AutoShape 57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7280" y="6682"/>
                            <a:ext cx="272" cy="0"/>
                          </a:xfrm>
                          <a:prstGeom prst="straightConnector1">
                            <a:avLst/>
                          </a:prstGeom>
                          <a:noFill/>
                          <a:ln w="34925">
                            <a:solidFill>
                              <a:srgbClr val="C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grpSp>
                        <p:nvGrpSpPr>
                          <p:cNvPr id="19" name="Group 6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91" y="7035"/>
                            <a:ext cx="3082" cy="1619"/>
                            <a:chOff x="4191" y="7035"/>
                            <a:chExt cx="3082" cy="1619"/>
                          </a:xfrm>
                        </p:grpSpPr>
                        <p:grpSp>
                          <p:nvGrpSpPr>
                            <p:cNvPr id="20" name="Group 6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980" y="7035"/>
                              <a:ext cx="2293" cy="1126"/>
                              <a:chOff x="3160" y="3039"/>
                              <a:chExt cx="3840" cy="1127"/>
                            </a:xfrm>
                          </p:grpSpPr>
                          <p:cxnSp>
                            <p:nvCxnSpPr>
                              <p:cNvPr id="23615" name="AutoShape 63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H="1">
                                <a:off x="5548" y="3391"/>
                                <a:ext cx="4" cy="21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C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23616" name="AutoShape 64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5548" y="3391"/>
                                <a:ext cx="309" cy="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34925">
                                <a:solidFill>
                                  <a:srgbClr val="C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23617" name="AutoShape 65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5850" y="3249"/>
                                <a:ext cx="515" cy="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34925">
                                <a:solidFill>
                                  <a:srgbClr val="C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23618" name="AutoShape 66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H="1">
                                <a:off x="6367" y="3039"/>
                                <a:ext cx="0" cy="21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C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23619" name="AutoShape 67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6349" y="3039"/>
                                <a:ext cx="651" cy="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34925">
                                <a:solidFill>
                                  <a:srgbClr val="BC1A0E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23620" name="AutoShape 6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H="1">
                                <a:off x="5850" y="3250"/>
                                <a:ext cx="4" cy="14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C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23621" name="AutoShape 69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3160" y="4166"/>
                                <a:ext cx="641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34925">
                                <a:solidFill>
                                  <a:srgbClr val="C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23622" name="AutoShape 70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H="1">
                                <a:off x="3792" y="4025"/>
                                <a:ext cx="2" cy="14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C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23623" name="AutoShape 71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3802" y="4025"/>
                                <a:ext cx="390" cy="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34925">
                                <a:solidFill>
                                  <a:srgbClr val="C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23624" name="AutoShape 72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4186" y="3813"/>
                                <a:ext cx="669" cy="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34925">
                                <a:solidFill>
                                  <a:srgbClr val="C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23625" name="AutoShape 73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H="1">
                                <a:off x="4849" y="3611"/>
                                <a:ext cx="2" cy="21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C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23626" name="AutoShape 74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4849" y="3602"/>
                                <a:ext cx="702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34925">
                                <a:solidFill>
                                  <a:srgbClr val="C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23627" name="AutoShape 75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H="1">
                                <a:off x="4187" y="3825"/>
                                <a:ext cx="2" cy="20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C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  <p:cxnSp>
                          <p:nvCxnSpPr>
                            <p:cNvPr id="23628" name="AutoShape 7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4990" y="8161"/>
                              <a:ext cx="0" cy="141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C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23629" name="AutoShape 77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4191" y="8653"/>
                              <a:ext cx="233" cy="1"/>
                            </a:xfrm>
                            <a:prstGeom prst="straightConnector1">
                              <a:avLst/>
                            </a:prstGeom>
                            <a:noFill/>
                            <a:ln w="34925">
                              <a:solidFill>
                                <a:srgbClr val="C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23632" name="AutoShape 8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4426" y="8512"/>
                              <a:ext cx="250" cy="1"/>
                            </a:xfrm>
                            <a:prstGeom prst="straightConnector1">
                              <a:avLst/>
                            </a:prstGeom>
                            <a:noFill/>
                            <a:ln w="34925">
                              <a:solidFill>
                                <a:srgbClr val="C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23634" name="AutoShape 82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4668" y="8300"/>
                              <a:ext cx="315" cy="1"/>
                            </a:xfrm>
                            <a:prstGeom prst="straightConnector1">
                              <a:avLst/>
                            </a:prstGeom>
                            <a:noFill/>
                            <a:ln w="34925">
                              <a:solidFill>
                                <a:srgbClr val="C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</p:grpSp>
                    </p:grpSp>
                    <p:grpSp>
                      <p:nvGrpSpPr>
                        <p:cNvPr id="21" name="Group 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0" y="6330"/>
                          <a:ext cx="7708" cy="3098"/>
                          <a:chOff x="1660" y="6330"/>
                          <a:chExt cx="7708" cy="3098"/>
                        </a:xfrm>
                      </p:grpSpPr>
                      <p:cxnSp>
                        <p:nvCxnSpPr>
                          <p:cNvPr id="23641" name="AutoShape 89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1660" y="6891"/>
                            <a:ext cx="7437" cy="0"/>
                          </a:xfrm>
                          <a:prstGeom prst="straightConnector1">
                            <a:avLst/>
                          </a:prstGeom>
                          <a:noFill/>
                          <a:ln w="63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23642" name="AutoShape 90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3730" y="6905"/>
                            <a:ext cx="0" cy="1020"/>
                          </a:xfrm>
                          <a:prstGeom prst="straightConnector1">
                            <a:avLst/>
                          </a:prstGeom>
                          <a:noFill/>
                          <a:ln w="6350">
                            <a:solidFill>
                              <a:srgbClr val="000000"/>
                            </a:solidFill>
                            <a:round/>
                            <a:headEnd type="triangle" w="sm" len="sm"/>
                            <a:tailEnd type="triangle" w="sm" len="sm"/>
                          </a:ln>
                        </p:spPr>
                      </p:cxnSp>
                      <p:sp>
                        <p:nvSpPr>
                          <p:cNvPr id="23643" name="Text Box 9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402" y="9098"/>
                            <a:ext cx="1208" cy="33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8000" tIns="0" rIns="1800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3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Спрос</a:t>
                            </a:r>
                            <a:endParaRPr kumimoji="0" lang="ru-RU" sz="13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44" name="Text Box 9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50" y="9098"/>
                            <a:ext cx="1518" cy="33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8000" tIns="0" rIns="1800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3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Спрос+12 %</a:t>
                            </a:r>
                            <a:endParaRPr kumimoji="0" lang="ru-RU" sz="13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cxnSp>
                        <p:nvCxnSpPr>
                          <p:cNvPr id="23645" name="AutoShape 93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7180" y="7035"/>
                            <a:ext cx="0" cy="2077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009900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23646" name="AutoShape 94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1660" y="7035"/>
                            <a:ext cx="5520" cy="0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009900"/>
                            </a:solidFill>
                            <a:prstDash val="sysDot"/>
                            <a:round/>
                            <a:headEnd type="none" w="sm" len="lg"/>
                            <a:tailEnd type="triangle" w="sm" len="lg"/>
                          </a:ln>
                        </p:spPr>
                      </p:cxnSp>
                      <p:sp>
                        <p:nvSpPr>
                          <p:cNvPr id="23647" name="Text Box 9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92" y="7301"/>
                            <a:ext cx="599" cy="35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8000" tIns="0" rIns="1800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1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 </a:t>
                            </a:r>
                            <a:r>
                              <a:rPr kumimoji="0" lang="ru-RU" sz="1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35-40 %</a:t>
                            </a:r>
                          </a:p>
                        </p:txBody>
                      </p:sp>
                      <p:sp>
                        <p:nvSpPr>
                          <p:cNvPr id="23648" name="Text Box 9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092" y="6351"/>
                            <a:ext cx="678" cy="33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8000" tIns="0" rIns="1800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3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8 </a:t>
                            </a:r>
                            <a:r>
                              <a:rPr kumimoji="0" lang="en-US" sz="13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%</a:t>
                            </a:r>
                            <a:endParaRPr kumimoji="0" lang="ru-RU" sz="13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cxnSp>
                        <p:nvCxnSpPr>
                          <p:cNvPr id="23650" name="AutoShape 98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9097" y="6490"/>
                            <a:ext cx="0" cy="2781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23651" name="AutoShape 99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1660" y="7245"/>
                            <a:ext cx="4907" cy="10"/>
                          </a:xfrm>
                          <a:prstGeom prst="straightConnector1">
                            <a:avLst/>
                          </a:prstGeom>
                          <a:noFill/>
                          <a:ln w="19050" cap="rnd">
                            <a:solidFill>
                              <a:srgbClr val="009900"/>
                            </a:solidFill>
                            <a:prstDash val="sysDot"/>
                            <a:round/>
                            <a:headEnd type="none" w="sm" len="lg"/>
                            <a:tailEnd type="triangle" w="sm" len="lg"/>
                          </a:ln>
                        </p:spPr>
                      </p:cxnSp>
                      <p:cxnSp>
                        <p:nvCxnSpPr>
                          <p:cNvPr id="23652" name="AutoShape 100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6004" y="6533"/>
                            <a:ext cx="0" cy="31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23653" name="AutoShape 10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5987" y="6611"/>
                            <a:ext cx="998" cy="0"/>
                          </a:xfrm>
                          <a:prstGeom prst="straightConnector1">
                            <a:avLst/>
                          </a:prstGeom>
                          <a:noFill/>
                          <a:ln w="6350">
                            <a:solidFill>
                              <a:srgbClr val="0000FF"/>
                            </a:solidFill>
                            <a:round/>
                            <a:headEnd type="triangle" w="sm" len="sm"/>
                            <a:tailEnd type="triangle" w="sm" len="sm"/>
                          </a:ln>
                        </p:spPr>
                      </p:cxnSp>
                      <p:sp>
                        <p:nvSpPr>
                          <p:cNvPr id="23654" name="Text Box 10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70" y="6330"/>
                            <a:ext cx="2159" cy="33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8000" tIns="0" rIns="1800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3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Избытки мощности</a:t>
                            </a:r>
                            <a:endParaRPr kumimoji="0" lang="ru-RU" sz="13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cxnSp>
                        <p:nvCxnSpPr>
                          <p:cNvPr id="23655" name="AutoShape 103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6586" y="7305"/>
                            <a:ext cx="0" cy="1830"/>
                          </a:xfrm>
                          <a:prstGeom prst="straightConnector1">
                            <a:avLst/>
                          </a:prstGeom>
                          <a:noFill/>
                          <a:ln w="19050" cap="rnd">
                            <a:solidFill>
                              <a:srgbClr val="009900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</p:spPr>
                      </p:cxnSp>
                      <p:sp>
                        <p:nvSpPr>
                          <p:cNvPr id="23656" name="Text Box 10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56" y="8231"/>
                            <a:ext cx="1127" cy="51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8000" tIns="0" rIns="1800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99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Отобранная </a:t>
                            </a:r>
                          </a:p>
                          <a:p>
                            <a:pPr marL="0" marR="0" lvl="0" indent="0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99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мощность </a:t>
                            </a:r>
                            <a:endParaRPr kumimoji="0" lang="ru-RU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cxnSp>
                        <p:nvCxnSpPr>
                          <p:cNvPr id="23657" name="AutoShape 10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6985" y="6964"/>
                            <a:ext cx="4" cy="2182"/>
                          </a:xfrm>
                          <a:prstGeom prst="straightConnector1">
                            <a:avLst/>
                          </a:prstGeom>
                          <a:noFill/>
                          <a:ln w="63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23658" name="AutoShape 106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8722" y="7992"/>
                            <a:ext cx="0" cy="1162"/>
                          </a:xfrm>
                          <a:prstGeom prst="straightConnector1">
                            <a:avLst/>
                          </a:prstGeom>
                          <a:noFill/>
                          <a:ln w="63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sp>
                        <p:nvSpPr>
                          <p:cNvPr id="23659" name="Text Box 10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588" y="8170"/>
                            <a:ext cx="967" cy="41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8000" tIns="0" rIns="1800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99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Отобранная </a:t>
                            </a:r>
                          </a:p>
                          <a:p>
                            <a:pPr marL="0" marR="0" lvl="0" indent="0" algn="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99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мощность</a:t>
                            </a:r>
                            <a:r>
                              <a:rPr kumimoji="0" lang="ru-RU" sz="1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 </a:t>
                            </a:r>
                          </a:p>
                        </p:txBody>
                      </p:sp>
                      <p:grpSp>
                        <p:nvGrpSpPr>
                          <p:cNvPr id="22" name="Group 1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320" y="7028"/>
                            <a:ext cx="2728" cy="710"/>
                            <a:chOff x="6320" y="7028"/>
                            <a:chExt cx="2728" cy="710"/>
                          </a:xfrm>
                        </p:grpSpPr>
                        <p:sp>
                          <p:nvSpPr>
                            <p:cNvPr id="23661" name="Text Box 10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10" y="7028"/>
                              <a:ext cx="938" cy="33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18000" tIns="0" rIns="18000" bIns="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ru-RU" sz="1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Спрос</a:t>
                              </a:r>
                              <a:endParaRPr kumimoji="0" lang="ru-RU" sz="1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23662" name="AutoShape 11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8012" y="7241"/>
                              <a:ext cx="88" cy="32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FF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23663" name="AutoShape 111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7385" y="7241"/>
                              <a:ext cx="627" cy="497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FF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23664" name="AutoShape 112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6320" y="7241"/>
                              <a:ext cx="1699" cy="497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FF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23665" name="AutoShape 11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8019" y="7241"/>
                              <a:ext cx="808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FF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</p:grpSp>
                    </p:grpSp>
                    <p:grpSp>
                      <p:nvGrpSpPr>
                        <p:cNvPr id="24" name="Group 1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547" y="6641"/>
                          <a:ext cx="2463" cy="1451"/>
                          <a:chOff x="6547" y="6641"/>
                          <a:chExt cx="2463" cy="1451"/>
                        </a:xfrm>
                      </p:grpSpPr>
                      <p:grpSp>
                        <p:nvGrpSpPr>
                          <p:cNvPr id="25" name="Group 1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547" y="6641"/>
                            <a:ext cx="2463" cy="1451"/>
                            <a:chOff x="6547" y="6641"/>
                            <a:chExt cx="2463" cy="1451"/>
                          </a:xfrm>
                        </p:grpSpPr>
                        <p:sp>
                          <p:nvSpPr>
                            <p:cNvPr id="23668" name="Text Box 11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902" y="6651"/>
                              <a:ext cx="408" cy="33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18000" tIns="0" rIns="18000" bIns="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13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1</a:t>
                              </a:r>
                              <a:endParaRPr kumimoji="0" lang="ru-RU" sz="13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669" name="Text Box 11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632" y="7621"/>
                              <a:ext cx="378" cy="33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18000" tIns="0" rIns="18000" bIns="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ru-RU" sz="1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2</a:t>
                              </a:r>
                              <a:endParaRPr kumimoji="0" lang="ru-RU" sz="1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23670" name="AutoShape 11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6547" y="6641"/>
                              <a:ext cx="2443" cy="1451"/>
                            </a:xfrm>
                            <a:prstGeom prst="straightConnector1">
                              <a:avLst/>
                            </a:prstGeom>
                            <a:noFill/>
                            <a:ln w="25400">
                              <a:solidFill>
                                <a:srgbClr val="0000FF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sp>
                          <p:nvSpPr>
                            <p:cNvPr id="23671" name="Oval 11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8672" y="7871"/>
                              <a:ext cx="106" cy="102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22225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3672" name="Oval 12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6926" y="6854"/>
                              <a:ext cx="106" cy="102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22225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23673" name="Oval 12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7127" y="6964"/>
                            <a:ext cx="113" cy="113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19050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cxnSp>
          <p:nvCxnSpPr>
            <p:cNvPr id="135" name="AutoShape 76"/>
            <p:cNvCxnSpPr>
              <a:cxnSpLocks noChangeShapeType="1"/>
            </p:cNvCxnSpPr>
            <p:nvPr/>
          </p:nvCxnSpPr>
          <p:spPr bwMode="auto">
            <a:xfrm flipH="1">
              <a:off x="3726000" y="4779176"/>
              <a:ext cx="0" cy="23400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37" name="AutoShape 76"/>
            <p:cNvCxnSpPr>
              <a:cxnSpLocks noChangeShapeType="1"/>
            </p:cNvCxnSpPr>
            <p:nvPr/>
          </p:nvCxnSpPr>
          <p:spPr bwMode="auto">
            <a:xfrm flipH="1">
              <a:off x="3456000" y="4995192"/>
              <a:ext cx="0" cy="16200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</p:cxnSp>
      </p:grpSp>
      <p:graphicFrame>
        <p:nvGraphicFramePr>
          <p:cNvPr id="291842" name="Object 2"/>
          <p:cNvGraphicFramePr>
            <a:graphicFrameLocks noChangeAspect="1"/>
          </p:cNvGraphicFramePr>
          <p:nvPr/>
        </p:nvGraphicFramePr>
        <p:xfrm>
          <a:off x="1043608" y="764704"/>
          <a:ext cx="7056784" cy="2808312"/>
        </p:xfrm>
        <a:graphic>
          <a:graphicData uri="http://schemas.openxmlformats.org/presentationml/2006/ole">
            <p:oleObj spid="_x0000_s291842" r:id="rId3" imgW="7532127" imgH="3218688" progId="">
              <p:embed/>
            </p:oleObj>
          </a:graphicData>
        </a:graphic>
      </p:graphicFrame>
      <p:sp>
        <p:nvSpPr>
          <p:cNvPr id="123" name="Прямоугольник 122"/>
          <p:cNvSpPr/>
          <p:nvPr/>
        </p:nvSpPr>
        <p:spPr>
          <a:xfrm>
            <a:off x="1368152" y="426150"/>
            <a:ext cx="69482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Определение топологии электрической сети в реальном времени</a:t>
            </a:r>
            <a:endParaRPr lang="ru-RU" sz="15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691680" y="3609891"/>
            <a:ext cx="62646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Влияние резервирования энергосистем на тариф мощности</a:t>
            </a:r>
            <a:endParaRPr lang="ru-RU" sz="15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54777"/>
            <a:ext cx="9144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b="1" cap="all" spc="200" dirty="0">
                <a:solidFill>
                  <a:srgbClr val="7030A0"/>
                </a:solidFill>
              </a:rPr>
              <a:t>ИННОВАЦИОННАЯ  </a:t>
            </a:r>
            <a:r>
              <a:rPr lang="ru-RU" sz="1700" b="1" cap="all" spc="200" dirty="0" smtClean="0">
                <a:solidFill>
                  <a:srgbClr val="7030A0"/>
                </a:solidFill>
              </a:rPr>
              <a:t>ДЕЯТЕЛЬНОСТЬ</a:t>
            </a:r>
            <a:endParaRPr lang="ru-RU" sz="1700" b="1" cap="all" spc="200" dirty="0">
              <a:solidFill>
                <a:srgbClr val="FF0000"/>
              </a:solidFill>
            </a:endParaRPr>
          </a:p>
        </p:txBody>
      </p:sp>
      <p:sp>
        <p:nvSpPr>
          <p:cNvPr id="33796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3797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14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339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340" name="Содержимое 2"/>
          <p:cNvSpPr txBox="1">
            <a:spLocks/>
          </p:cNvSpPr>
          <p:nvPr/>
        </p:nvSpPr>
        <p:spPr bwMode="auto">
          <a:xfrm>
            <a:off x="138893" y="1124744"/>
            <a:ext cx="886621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34290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0" 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ru-RU" sz="1700" b="1" i="1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</a:t>
            </a:r>
            <a:r>
              <a:rPr kumimoji="0" lang="ru-RU" sz="17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 </a:t>
            </a:r>
            <a:r>
              <a:rPr lang="ru-RU" sz="1700" b="1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«Потенциал </a:t>
            </a:r>
            <a:r>
              <a:rPr lang="ru-RU" sz="17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стратегической альтернативы развития Республики Коми</a:t>
            </a:r>
            <a:r>
              <a:rPr lang="ru-RU" sz="1700" b="1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»</a:t>
            </a:r>
          </a:p>
          <a:p>
            <a:pPr lvl="0" indent="-342900" algn="ctr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700" kern="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(</a:t>
            </a:r>
            <a:r>
              <a:rPr lang="ru-RU" sz="1700" i="1" kern="0" dirty="0" err="1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научн</a:t>
            </a:r>
            <a:r>
              <a:rPr lang="ru-RU" sz="1700" i="1" kern="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. рук. – </a:t>
            </a:r>
            <a:r>
              <a:rPr lang="ru-RU" sz="1700" i="1" kern="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к.геогр.н</a:t>
            </a:r>
            <a:r>
              <a:rPr lang="ru-RU" sz="1700" i="1" kern="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. Т.Е. Дмитриева</a:t>
            </a:r>
            <a:r>
              <a:rPr lang="ru-RU" sz="1700" i="1" kern="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). </a:t>
            </a:r>
          </a:p>
          <a:p>
            <a:pPr lvl="0" indent="-342900" algn="ctr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700" b="1" kern="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Исполнители,  все подразделения ФИЦ Коми НЦ </a:t>
            </a:r>
            <a:r>
              <a:rPr lang="ru-RU" sz="1700" b="1" kern="0" dirty="0" err="1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УрО</a:t>
            </a:r>
            <a:r>
              <a:rPr lang="ru-RU" sz="1700" b="1" kern="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 РАН</a:t>
            </a:r>
          </a:p>
          <a:p>
            <a:pPr indent="-342900" algn="just">
              <a:spcBef>
                <a:spcPts val="600"/>
              </a:spcBef>
              <a:buClr>
                <a:schemeClr val="bg2"/>
              </a:buClr>
              <a:buSzPct val="75000"/>
              <a:defRPr/>
            </a:pPr>
            <a:r>
              <a:rPr lang="ru-RU" sz="1600" dirty="0" smtClean="0"/>
              <a:t>      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Выполнен анализ уровня диверсификации, проблем конкурентоспособности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 демографического развития и здоровья населения, формирования транспортно-логистического каркаса территории,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представлены проработки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по сохранению и восстановлению экологического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потенциала. </a:t>
            </a:r>
          </a:p>
          <a:p>
            <a:pPr indent="-342900" algn="just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     Конкретизирован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проектно-кластерный подход инновационного развития лесопереработки,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углехимии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 экологического туризма.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-342900" algn="just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     Обозначены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меры и разработаны схемы селекционного семеноводства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картофеля, рационального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и эффективного использования рыбных ресурсов, продуктов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оленеводства.  </a:t>
            </a:r>
          </a:p>
          <a:p>
            <a:pPr indent="-342900" algn="just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основе разработок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ФИЦ Коми научный центр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УрО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РАН предложены новые виды специализации Республики Коми: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indent="-180000" algn="just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   - лесохимия –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биоэтанол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торрефицированное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топливо, хвойные препараты и др.</a:t>
            </a:r>
          </a:p>
          <a:p>
            <a:pPr indent="-180000" algn="just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   - производство композитных материалов (строительных  и титановых),</a:t>
            </a:r>
          </a:p>
          <a:p>
            <a:pPr indent="-180000" algn="just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   - фармацевтика на основе растительного и животного сырья, </a:t>
            </a:r>
          </a:p>
          <a:p>
            <a:pPr indent="-180000" algn="just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   -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углехимия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– облагороженное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топливо,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химические  продукты, углеродные  материалы, сорбенты,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гуматы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 строительные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материалы. </a:t>
            </a:r>
          </a:p>
          <a:p>
            <a:pPr indent="-342900" algn="just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lang="ru-RU" sz="1500" kern="0" dirty="0" smtClean="0">
              <a:latin typeface="+mn-lt"/>
            </a:endParaRPr>
          </a:p>
          <a:p>
            <a:pPr lvl="0" indent="-342900" algn="ctr">
              <a:spcBef>
                <a:spcPts val="600"/>
              </a:spcBef>
              <a:buClr>
                <a:schemeClr val="bg2"/>
              </a:buClr>
              <a:buSzPct val="75000"/>
              <a:defRPr/>
            </a:pPr>
            <a:endParaRPr lang="ru-RU" sz="1500" b="1" kern="0" dirty="0" smtClean="0">
              <a:latin typeface="+mn-lt"/>
            </a:endParaRPr>
          </a:p>
          <a:p>
            <a:pPr lvl="0" indent="-342900" algn="ctr">
              <a:spcBef>
                <a:spcPts val="600"/>
              </a:spcBef>
              <a:buClr>
                <a:schemeClr val="bg2"/>
              </a:buClr>
              <a:buSzPct val="75000"/>
              <a:defRPr/>
            </a:pPr>
            <a:endParaRPr lang="ru-RU" sz="1500" b="1" kern="0" dirty="0" smtClean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lvl="0" indent="-342900" algn="ctr">
              <a:spcBef>
                <a:spcPts val="600"/>
              </a:spcBef>
              <a:buClr>
                <a:schemeClr val="bg2"/>
              </a:buClr>
              <a:buSzPct val="75000"/>
              <a:defRPr/>
            </a:pPr>
            <a:endParaRPr kumimoji="0" lang="ru-RU" sz="1500" b="1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5536" y="476672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 algn="ctr">
              <a:lnSpc>
                <a:spcPct val="6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kern="0" dirty="0">
                <a:solidFill>
                  <a:srgbClr val="7030A0"/>
                </a:solidFill>
                <a:latin typeface="+mn-lt"/>
              </a:rPr>
              <a:t>Динамика  изменения  численности  работников Института  </a:t>
            </a:r>
          </a:p>
          <a:p>
            <a:pPr marL="342900" indent="-342900" algn="ctr">
              <a:lnSpc>
                <a:spcPct val="6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kern="0" dirty="0">
                <a:solidFill>
                  <a:srgbClr val="7030A0"/>
                </a:solidFill>
                <a:latin typeface="+mn-lt"/>
              </a:rPr>
              <a:t>за  период  с  </a:t>
            </a:r>
            <a:r>
              <a:rPr lang="ru-RU" b="1" kern="0" dirty="0" smtClean="0">
                <a:solidFill>
                  <a:srgbClr val="7030A0"/>
                </a:solidFill>
                <a:latin typeface="+mn-lt"/>
              </a:rPr>
              <a:t>2015  </a:t>
            </a:r>
            <a:r>
              <a:rPr lang="ru-RU" b="1" kern="0" dirty="0">
                <a:solidFill>
                  <a:srgbClr val="7030A0"/>
                </a:solidFill>
                <a:latin typeface="+mn-lt"/>
              </a:rPr>
              <a:t>по  </a:t>
            </a:r>
            <a:r>
              <a:rPr lang="ru-RU" b="1" kern="0" dirty="0" smtClean="0">
                <a:solidFill>
                  <a:srgbClr val="7030A0"/>
                </a:solidFill>
                <a:latin typeface="+mn-lt"/>
              </a:rPr>
              <a:t>2020 годы</a:t>
            </a:r>
            <a:endParaRPr lang="ru-RU" b="1" kern="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8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0784825"/>
              </p:ext>
            </p:extLst>
          </p:nvPr>
        </p:nvGraphicFramePr>
        <p:xfrm>
          <a:off x="0" y="989280"/>
          <a:ext cx="9145220" cy="5453441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4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36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92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9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Категория работников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9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Число научных работников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                        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                         по штатному расписанию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в том числе:</a:t>
                      </a:r>
                    </a:p>
                    <a:p>
                      <a:pPr marL="90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- доктора наук</a:t>
                      </a:r>
                    </a:p>
                    <a:p>
                      <a:pPr marL="90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- кандидаты наук</a:t>
                      </a:r>
                    </a:p>
                    <a:p>
                      <a:pPr marL="90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- без ученой степени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43,5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43,5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6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Научно-технический и вспомогательный персонал,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                     всего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                     по штатному расписанию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</a:p>
                    <a:p>
                      <a:pPr marL="90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 инженеры</a:t>
                      </a:r>
                    </a:p>
                    <a:p>
                      <a:pPr marL="90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 лаборанты, техники</a:t>
                      </a:r>
                    </a:p>
                    <a:p>
                      <a:pPr marL="90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 обслуживающий  персонал, из них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МОП (уборщики, вахтеры)</a:t>
                      </a:r>
                    </a:p>
                  </a:txBody>
                  <a:tcPr marL="68580" marR="68580" marT="0" marB="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(7)</a:t>
                      </a:r>
                    </a:p>
                  </a:txBody>
                  <a:tcPr marL="18000" marR="18000" marT="18000" marB="1800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(7)</a:t>
                      </a:r>
                    </a:p>
                  </a:txBody>
                  <a:tcPr marL="18000" marR="18000" marT="18000" marB="1800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22,85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(6)</a:t>
                      </a:r>
                    </a:p>
                  </a:txBody>
                  <a:tcPr marL="18000" marR="18000" marT="18000" marB="1800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27,35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(4)</a:t>
                      </a:r>
                    </a:p>
                  </a:txBody>
                  <a:tcPr marL="18000" marR="18000" marT="18000" marB="1800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28,35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(4)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000" marR="18000" marT="18000" marB="1800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24,85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(4)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18000" marR="18000" marT="18000" marB="1800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7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В целом по институту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                       по штатному расписанию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76,5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,75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71,85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71,65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4864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4865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15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8" name="Содержимое 2"/>
          <p:cNvSpPr txBox="1">
            <a:spLocks/>
          </p:cNvSpPr>
          <p:nvPr/>
        </p:nvSpPr>
        <p:spPr bwMode="auto">
          <a:xfrm>
            <a:off x="285750" y="477838"/>
            <a:ext cx="85725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b="1" dirty="0">
                <a:solidFill>
                  <a:srgbClr val="7030A0"/>
                </a:solidFill>
              </a:rPr>
              <a:t>Возрастная структура научных сотрудников на </a:t>
            </a:r>
            <a:r>
              <a:rPr lang="ru-RU" b="1" dirty="0" smtClean="0">
                <a:solidFill>
                  <a:srgbClr val="7030A0"/>
                </a:solidFill>
              </a:rPr>
              <a:t>31.12.2020 </a:t>
            </a:r>
            <a:r>
              <a:rPr lang="ru-RU" b="1" dirty="0">
                <a:solidFill>
                  <a:srgbClr val="7030A0"/>
                </a:solidFill>
              </a:rPr>
              <a:t>г.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265713" y="3283694"/>
            <a:ext cx="2842791" cy="187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Доля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остепененных н.с.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по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возрасту: 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 - старше 50 лет –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48%;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-</a:t>
            </a: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старше 60 лет </a:t>
            </a: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34%;   </a:t>
            </a:r>
            <a:endParaRPr lang="ru-RU" sz="1600" b="1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  -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до  39 лет         –  18%   </a:t>
            </a:r>
            <a:endParaRPr lang="ru-RU" sz="1600" b="1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-</a:t>
            </a: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до  </a:t>
            </a:r>
            <a:r>
              <a:rPr lang="ru-R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35 </a:t>
            </a:r>
            <a:r>
              <a:rPr lang="ru-RU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лет         </a:t>
            </a: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9% </a:t>
            </a: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sz="15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sz="1500" dirty="0"/>
          </a:p>
        </p:txBody>
      </p:sp>
      <p:sp>
        <p:nvSpPr>
          <p:cNvPr id="35901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5902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16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55713" y="5099700"/>
            <a:ext cx="5868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                        В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целом по Институту </a:t>
            </a:r>
          </a:p>
          <a:p>
            <a:pPr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   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на 31 декабря </a:t>
            </a:r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</a:rPr>
              <a:t>20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20</a:t>
            </a:r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г. женщин –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46, 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мужчин -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29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ru-R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средний возраст сотрудников – </a:t>
            </a:r>
            <a:r>
              <a:rPr lang="ru-RU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50,6 года ;</a:t>
            </a: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ru-R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средний возраст научных сотрудников – </a:t>
            </a:r>
            <a:r>
              <a:rPr lang="ru-RU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52,5 года   </a:t>
            </a:r>
            <a:endParaRPr lang="ru-RU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средний возраст кандидатов наук – </a:t>
            </a:r>
            <a:r>
              <a:rPr lang="ru-RU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52,1 </a:t>
            </a:r>
            <a:r>
              <a:rPr lang="ru-R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года </a:t>
            </a:r>
          </a:p>
          <a:p>
            <a:pPr>
              <a:buFontTx/>
              <a:buChar char="-"/>
              <a:defRPr/>
            </a:pPr>
            <a:r>
              <a:rPr lang="ru-R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средний возраст докторов наук – </a:t>
            </a:r>
            <a:r>
              <a:rPr lang="ru-RU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70,0 лет.</a:t>
            </a:r>
            <a:endParaRPr lang="ru-RU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8105415"/>
              </p:ext>
            </p:extLst>
          </p:nvPr>
        </p:nvGraphicFramePr>
        <p:xfrm>
          <a:off x="69539" y="836712"/>
          <a:ext cx="8966957" cy="2009403"/>
        </p:xfrm>
        <a:graphic>
          <a:graphicData uri="http://schemas.openxmlformats.org/drawingml/2006/table">
            <a:tbl>
              <a:tblPr/>
              <a:tblGrid>
                <a:gridCol w="2727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5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4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47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76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18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34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99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Квалификация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Всего/ только н.с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 35 лет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36-39 лет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40-49 лет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50-59 лет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60-69 лет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Старше 70 лет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Доктора наук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8/6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2/1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2/1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4/4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Кандидаты наук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29/27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3/3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4/4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5/5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6/5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6/6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5/4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Без ученой степени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13/11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5/3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1/1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4/4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1/1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2/2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50/45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8/6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5/5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9/9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9/7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10/9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9/8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</a:t>
            </a:r>
            <a:r>
              <a:rPr lang="ru-RU" sz="1500" i="1" dirty="0" smtClean="0">
                <a:solidFill>
                  <a:srgbClr val="C00000"/>
                </a:solidFill>
              </a:rPr>
              <a:t>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3140968"/>
          <a:ext cx="341987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347864" y="3140968"/>
            <a:ext cx="2842791" cy="187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Доля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молодых научных сотрудников </a:t>
            </a:r>
            <a:r>
              <a:rPr lang="ru-RU" sz="1600" b="1" dirty="0" smtClean="0">
                <a:solidFill>
                  <a:srgbClr val="7030A0"/>
                </a:solidFill>
              </a:rPr>
              <a:t>до 39 лет включительно: </a:t>
            </a:r>
            <a:endParaRPr lang="ru-RU" sz="16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7030A0"/>
                </a:solidFill>
              </a:rPr>
              <a:t>           – 25</a:t>
            </a:r>
            <a:r>
              <a:rPr lang="ru-RU" sz="1600" b="1" dirty="0" smtClean="0">
                <a:solidFill>
                  <a:srgbClr val="7030A0"/>
                </a:solidFill>
              </a:rPr>
              <a:t>% 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</a:p>
          <a:p>
            <a:pPr>
              <a:defRPr/>
            </a:pPr>
            <a:endParaRPr lang="ru-RU" sz="1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К 2024 году надо </a:t>
            </a:r>
            <a:r>
              <a:rPr lang="ru-RU" sz="1600" b="1" dirty="0" smtClean="0">
                <a:solidFill>
                  <a:srgbClr val="7030A0"/>
                </a:solidFill>
              </a:rPr>
              <a:t>довести до 50 % </a:t>
            </a:r>
            <a:endParaRPr lang="ru-RU" sz="16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ru-RU" sz="15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sz="1500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51520" y="6381328"/>
            <a:ext cx="2736304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</a:rPr>
              <a:t>Возраст научных сотрудников</a:t>
            </a:r>
            <a:endParaRPr lang="ru-RU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323528" y="2924944"/>
            <a:ext cx="1440160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</a:rPr>
              <a:t>Число научных сотрудников </a:t>
            </a:r>
            <a:endParaRPr lang="ru-RU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539552" y="5085184"/>
            <a:ext cx="3168352" cy="936625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ru-RU" sz="1600" b="1" dirty="0" err="1" smtClean="0"/>
              <a:t>Манов</a:t>
            </a:r>
            <a:r>
              <a:rPr lang="ru-RU" sz="1600" b="1" dirty="0" smtClean="0"/>
              <a:t> Николай Алексеевич</a:t>
            </a:r>
          </a:p>
          <a:p>
            <a:pPr algn="ctr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годы жизни  14.03.1936 г. – </a:t>
            </a:r>
            <a:r>
              <a:rPr lang="en-US" sz="1600" dirty="0" smtClean="0"/>
              <a:t>2</a:t>
            </a:r>
            <a:r>
              <a:rPr lang="ru-RU" sz="1600" dirty="0" smtClean="0"/>
              <a:t>8.0</a:t>
            </a:r>
            <a:r>
              <a:rPr lang="en-US" sz="1600" dirty="0" smtClean="0"/>
              <a:t>9</a:t>
            </a:r>
            <a:r>
              <a:rPr lang="ru-RU" sz="1600" dirty="0" smtClean="0"/>
              <a:t>.2020 г.</a:t>
            </a:r>
            <a:endParaRPr lang="ru-RU" sz="1600" b="1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 </a:t>
            </a:r>
            <a:r>
              <a:rPr lang="ru-RU" sz="1500" b="1" i="1" spc="-40" dirty="0">
                <a:solidFill>
                  <a:srgbClr val="FFFFFF"/>
                </a:solidFill>
              </a:rPr>
              <a:t>Институт </a:t>
            </a:r>
            <a:r>
              <a:rPr lang="ru-RU" sz="1500" b="1" i="1" spc="-40" dirty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40" dirty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40" dirty="0">
                <a:solidFill>
                  <a:srgbClr val="FF0000"/>
                </a:solidFill>
              </a:rPr>
              <a:t> </a:t>
            </a:r>
            <a:r>
              <a:rPr lang="ru-RU" sz="1500" b="1" i="1" spc="-40" dirty="0">
                <a:solidFill>
                  <a:srgbClr val="6565FF"/>
                </a:solidFill>
              </a:rPr>
              <a:t>проблем Севера Коми НЦ </a:t>
            </a:r>
            <a:r>
              <a:rPr lang="ru-RU" sz="1500" b="1" i="1" spc="-40" dirty="0" err="1">
                <a:solidFill>
                  <a:srgbClr val="6565FF"/>
                </a:solidFill>
              </a:rPr>
              <a:t>УрО</a:t>
            </a:r>
            <a:r>
              <a:rPr lang="ru-RU" sz="1500" b="1" i="1" spc="-40" dirty="0">
                <a:solidFill>
                  <a:srgbClr val="6565FF"/>
                </a:solidFill>
              </a:rPr>
              <a:t> РАН</a:t>
            </a:r>
            <a:endParaRPr lang="ru-RU" sz="1500" b="1" spc="-40" dirty="0">
              <a:solidFill>
                <a:srgbClr val="6565FF"/>
              </a:solidFill>
            </a:endParaRPr>
          </a:p>
        </p:txBody>
      </p:sp>
      <p:sp>
        <p:nvSpPr>
          <p:cNvPr id="12292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3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1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467544" y="908720"/>
            <a:ext cx="3239889" cy="388843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10851"/>
            <a:ext cx="3091664" cy="364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64559" y="980728"/>
            <a:ext cx="3239889" cy="381642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5508104" y="5085184"/>
            <a:ext cx="316835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Микушева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Нина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Ивановна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годы жизни 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16.11.1935 г. – 02.12.2020 г.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0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0963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0" y="428625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dirty="0">
                <a:solidFill>
                  <a:srgbClr val="7030A0"/>
                </a:solidFill>
              </a:rPr>
              <a:t>Источники финансирования Института и </a:t>
            </a:r>
            <a:r>
              <a:rPr lang="ru-RU" b="1" dirty="0" smtClean="0">
                <a:solidFill>
                  <a:srgbClr val="7030A0"/>
                </a:solidFill>
              </a:rPr>
              <a:t>их динамика </a:t>
            </a:r>
            <a:r>
              <a:rPr lang="ru-RU" b="1" dirty="0">
                <a:solidFill>
                  <a:srgbClr val="7030A0"/>
                </a:solidFill>
              </a:rPr>
              <a:t>изменения  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dirty="0">
                <a:solidFill>
                  <a:srgbClr val="7030A0"/>
                </a:solidFill>
              </a:rPr>
              <a:t>за </a:t>
            </a:r>
            <a:r>
              <a:rPr lang="ru-RU" b="1" dirty="0" smtClean="0">
                <a:solidFill>
                  <a:srgbClr val="7030A0"/>
                </a:solidFill>
              </a:rPr>
              <a:t>2016-2020 </a:t>
            </a:r>
            <a:r>
              <a:rPr lang="ru-RU" b="1" dirty="0">
                <a:solidFill>
                  <a:srgbClr val="7030A0"/>
                </a:solidFill>
              </a:rPr>
              <a:t>годы  (млн.руб. / </a:t>
            </a:r>
            <a:r>
              <a:rPr lang="ru-RU" b="1" dirty="0" smtClean="0">
                <a:solidFill>
                  <a:srgbClr val="7030A0"/>
                </a:solidFill>
              </a:rPr>
              <a:t>%)</a:t>
            </a:r>
            <a:endParaRPr lang="ru-RU" b="1" dirty="0">
              <a:solidFill>
                <a:srgbClr val="C000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200" b="1" kern="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2996952"/>
            <a:ext cx="91440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600" b="1" dirty="0">
              <a:solidFill>
                <a:srgbClr val="7030A0"/>
              </a:solidFill>
            </a:endParaRPr>
          </a:p>
        </p:txBody>
      </p:sp>
      <p:sp>
        <p:nvSpPr>
          <p:cNvPr id="33797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3798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17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0" y="1052513"/>
          <a:ext cx="9143999" cy="1914525"/>
        </p:xfrm>
        <a:graphic>
          <a:graphicData uri="http://schemas.openxmlformats.org/drawingml/2006/table">
            <a:tbl>
              <a:tblPr/>
              <a:tblGrid>
                <a:gridCol w="4315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4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0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09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Источник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Базовое бюджетное субсидирование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49,7/91,7</a:t>
                      </a:r>
                      <a:endPara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53,7/94,5</a:t>
                      </a:r>
                      <a:endPara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77,8/96,2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77,3/94,2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929FF"/>
                          </a:solidFill>
                        </a:rPr>
                        <a:t>80,5/ 95,4</a:t>
                      </a:r>
                      <a:endParaRPr lang="ru-RU" sz="1400" b="1" dirty="0">
                        <a:solidFill>
                          <a:srgbClr val="2929FF"/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Конкурсное бюджетное субсидирование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2,3/4,2</a:t>
                      </a:r>
                      <a:endPara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2,3/4,1</a:t>
                      </a:r>
                      <a:endPara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1,8/2,2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1,9 / 2,3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929FF"/>
                          </a:solidFill>
                        </a:rPr>
                        <a:t>---</a:t>
                      </a:r>
                      <a:endParaRPr lang="ru-RU" sz="1400" b="1" dirty="0">
                        <a:solidFill>
                          <a:srgbClr val="2929FF"/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Гранты РФФИ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1,2/2,2</a:t>
                      </a:r>
                      <a:endPara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0,8/1,4</a:t>
                      </a:r>
                      <a:endPara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2,1/2,6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1,9 / 2,3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929FF"/>
                          </a:solidFill>
                        </a:rPr>
                        <a:t>2,4/ 2,8</a:t>
                      </a:r>
                      <a:endParaRPr lang="ru-RU" sz="1400" b="1" dirty="0">
                        <a:solidFill>
                          <a:srgbClr val="2929FF"/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Хозяйственные договора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1,0/1,9</a:t>
                      </a:r>
                      <a:endPara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0/0</a:t>
                      </a:r>
                      <a:endPara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0/0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1,0 / 1,2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929FF"/>
                          </a:solidFill>
                        </a:rPr>
                        <a:t>1,5/ 1,8</a:t>
                      </a:r>
                      <a:endParaRPr lang="ru-RU" sz="1400" b="1" dirty="0">
                        <a:solidFill>
                          <a:srgbClr val="2929FF"/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54,2</a:t>
                      </a:r>
                      <a:endPara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56,8</a:t>
                      </a:r>
                      <a:endParaRPr lang="ru-RU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81,7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82,1 / 100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929FF"/>
                          </a:solidFill>
                        </a:rPr>
                        <a:t>84,4/ </a:t>
                      </a:r>
                      <a:r>
                        <a:rPr lang="en-US" sz="1400" b="1" dirty="0" smtClean="0">
                          <a:solidFill>
                            <a:srgbClr val="2929FF"/>
                          </a:solidFill>
                        </a:rPr>
                        <a:t>100</a:t>
                      </a:r>
                      <a:endParaRPr lang="ru-RU" sz="1400" b="1" dirty="0">
                        <a:solidFill>
                          <a:srgbClr val="2929FF"/>
                        </a:solidFill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8" name="Прямоугольник 25"/>
          <p:cNvSpPr>
            <a:spLocks noChangeArrowheads="1"/>
          </p:cNvSpPr>
          <p:nvPr/>
        </p:nvSpPr>
        <p:spPr bwMode="auto">
          <a:xfrm>
            <a:off x="1691680" y="3068960"/>
            <a:ext cx="44571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Динамика изменения финансирования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2123728" y="4365104"/>
            <a:ext cx="5760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C00000"/>
                </a:solidFill>
              </a:rPr>
              <a:t>54200</a:t>
            </a:r>
          </a:p>
          <a:p>
            <a:r>
              <a:rPr lang="ru-RU" b="1" dirty="0" smtClean="0">
                <a:solidFill>
                  <a:srgbClr val="9999FF">
                    <a:lumMod val="50000"/>
                  </a:srgbClr>
                </a:solidFill>
              </a:rPr>
              <a:t>49700</a:t>
            </a:r>
            <a:endParaRPr lang="ru-RU" sz="1100" b="1" dirty="0">
              <a:solidFill>
                <a:srgbClr val="9999FF">
                  <a:lumMod val="50000"/>
                </a:srgbClr>
              </a:solidFill>
            </a:endParaRP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2915816" y="4221088"/>
            <a:ext cx="5760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C00000"/>
                </a:solidFill>
              </a:rPr>
              <a:t>81700</a:t>
            </a:r>
          </a:p>
          <a:p>
            <a:r>
              <a:rPr lang="ru-RU" b="1" dirty="0" smtClean="0">
                <a:solidFill>
                  <a:srgbClr val="9999FF">
                    <a:lumMod val="50000"/>
                  </a:srgbClr>
                </a:solidFill>
              </a:rPr>
              <a:t>77800</a:t>
            </a:r>
            <a:endParaRPr lang="ru-RU" sz="1100" b="1" dirty="0">
              <a:solidFill>
                <a:srgbClr val="9999FF">
                  <a:lumMod val="50000"/>
                </a:srgbClr>
              </a:solidFill>
            </a:endParaRPr>
          </a:p>
        </p:txBody>
      </p:sp>
      <p:sp>
        <p:nvSpPr>
          <p:cNvPr id="40" name="TextBox 24"/>
          <p:cNvSpPr txBox="1">
            <a:spLocks noChangeArrowheads="1"/>
          </p:cNvSpPr>
          <p:nvPr/>
        </p:nvSpPr>
        <p:spPr bwMode="auto">
          <a:xfrm>
            <a:off x="5220072" y="3573016"/>
            <a:ext cx="5760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C00000"/>
                </a:solidFill>
              </a:rPr>
              <a:t>80500</a:t>
            </a:r>
          </a:p>
          <a:p>
            <a:r>
              <a:rPr lang="ru-RU" b="1" dirty="0" smtClean="0">
                <a:solidFill>
                  <a:srgbClr val="9999FF">
                    <a:lumMod val="50000"/>
                  </a:srgbClr>
                </a:solidFill>
              </a:rPr>
              <a:t>84400</a:t>
            </a:r>
            <a:endParaRPr lang="ru-RU" sz="1100" b="1" dirty="0">
              <a:solidFill>
                <a:srgbClr val="9999FF">
                  <a:lumMod val="50000"/>
                </a:srgbClr>
              </a:solidFill>
            </a:endParaRPr>
          </a:p>
        </p:txBody>
      </p:sp>
      <p:sp>
        <p:nvSpPr>
          <p:cNvPr id="42" name="TextBox 24"/>
          <p:cNvSpPr txBox="1">
            <a:spLocks noChangeArrowheads="1"/>
          </p:cNvSpPr>
          <p:nvPr/>
        </p:nvSpPr>
        <p:spPr bwMode="auto">
          <a:xfrm>
            <a:off x="3707904" y="3573016"/>
            <a:ext cx="5760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C00000"/>
                </a:solidFill>
              </a:rPr>
              <a:t>81700</a:t>
            </a:r>
          </a:p>
          <a:p>
            <a:r>
              <a:rPr lang="ru-RU" b="1" dirty="0" smtClean="0">
                <a:solidFill>
                  <a:srgbClr val="9999FF">
                    <a:lumMod val="50000"/>
                  </a:srgbClr>
                </a:solidFill>
              </a:rPr>
              <a:t>77800</a:t>
            </a:r>
            <a:endParaRPr lang="ru-RU" sz="1100" b="1" dirty="0">
              <a:solidFill>
                <a:srgbClr val="9999FF">
                  <a:lumMod val="50000"/>
                </a:srgbClr>
              </a:solidFill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4499992" y="3573016"/>
            <a:ext cx="5760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C00000"/>
                </a:solidFill>
              </a:rPr>
              <a:t>82100</a:t>
            </a:r>
          </a:p>
          <a:p>
            <a:r>
              <a:rPr lang="ru-RU" b="1" dirty="0" smtClean="0">
                <a:solidFill>
                  <a:srgbClr val="9999FF">
                    <a:lumMod val="50000"/>
                  </a:srgbClr>
                </a:solidFill>
              </a:rPr>
              <a:t>77300</a:t>
            </a:r>
            <a:endParaRPr lang="ru-RU" sz="1100" b="1" dirty="0">
              <a:solidFill>
                <a:srgbClr val="9999FF">
                  <a:lumMod val="50000"/>
                </a:srgbClr>
              </a:solidFill>
            </a:endParaRP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1475656" y="3645024"/>
          <a:ext cx="6336704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4294967295"/>
          </p:nvPr>
        </p:nvSpPr>
        <p:spPr>
          <a:xfrm>
            <a:off x="0" y="404664"/>
            <a:ext cx="9144000" cy="576064"/>
          </a:xfrm>
        </p:spPr>
        <p:txBody>
          <a:bodyPr/>
          <a:lstStyle/>
          <a:p>
            <a:pPr indent="-3238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 smtClean="0">
                <a:solidFill>
                  <a:srgbClr val="7030A0"/>
                </a:solidFill>
                <a:cs typeface="Times New Roman" pitchFamily="18" charset="0"/>
              </a:rPr>
              <a:t>Публикации результатов фундаментальных и прикладных научных исследований  с 2016 по 2020 годы</a:t>
            </a:r>
            <a:r>
              <a:rPr lang="ru-RU" sz="17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1200" dirty="0" smtClean="0">
              <a:solidFill>
                <a:srgbClr val="7030A0"/>
              </a:solidFill>
            </a:endParaRPr>
          </a:p>
        </p:txBody>
      </p:sp>
      <p:sp>
        <p:nvSpPr>
          <p:cNvPr id="38974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8975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18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88" y="3857628"/>
            <a:ext cx="32861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00" b="1" dirty="0">
                <a:solidFill>
                  <a:schemeClr val="accent5">
                    <a:lumMod val="25000"/>
                  </a:schemeClr>
                </a:solidFill>
              </a:rPr>
              <a:t>на одного научного сотрудника 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graphicFrame>
        <p:nvGraphicFramePr>
          <p:cNvPr id="14" name="Group 7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9484375"/>
              </p:ext>
            </p:extLst>
          </p:nvPr>
        </p:nvGraphicFramePr>
        <p:xfrm>
          <a:off x="0" y="980728"/>
          <a:ext cx="9179974" cy="2915376"/>
        </p:xfrm>
        <a:graphic>
          <a:graphicData uri="http://schemas.openxmlformats.org/drawingml/2006/table">
            <a:tbl>
              <a:tblPr/>
              <a:tblGrid>
                <a:gridCol w="4283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95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2016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2017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2018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Общий объем научных публикаций, п.л.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183</a:t>
                      </a:r>
                      <a:endParaRPr lang="ru-RU" sz="13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Количество монографий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9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6</a:t>
                      </a:r>
                      <a:endParaRPr lang="ru-RU" sz="13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1</a:t>
                      </a:r>
                      <a:endParaRPr lang="ru-RU" sz="13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5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статей в научных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изданиях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2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том числе в рецензируемых </a:t>
                      </a:r>
                      <a:r>
                        <a:rPr kumimoji="0" lang="ru-RU" sz="12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отечественных изданиях</a:t>
                      </a:r>
                      <a:endParaRPr kumimoji="0" lang="en-US" sz="1200" b="1" i="0" u="none" strike="noStrike" cap="none" spc="-30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kumimoji="0" lang="en-US" sz="12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/</a:t>
                      </a:r>
                      <a:r>
                        <a:rPr kumimoji="0" lang="ru-RU" sz="12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на одного научного работника</a:t>
                      </a:r>
                      <a:r>
                        <a:rPr kumimoji="0" lang="en-US" sz="12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endParaRPr kumimoji="0" lang="en-US" sz="1200" b="1" i="0" u="none" strike="noStrike" cap="none" spc="-30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- списка ВАК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- зарубежных индексируемых в базах данных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- индексируемых </a:t>
                      </a:r>
                      <a:r>
                        <a:rPr kumimoji="0" lang="en-US" sz="12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RSCI , </a:t>
                      </a:r>
                      <a:r>
                        <a:rPr kumimoji="0" lang="en-US" sz="1200" b="1" i="0" u="none" strike="noStrike" cap="none" spc="-40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ru-RU" sz="12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Scopus</a:t>
                      </a:r>
                      <a:r>
                        <a:rPr kumimoji="0" lang="ru-RU" sz="12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none" strike="noStrike" cap="none" spc="-40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82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 / 1,02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 / 0,17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 / 0,14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72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48 /0,91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 / 0,23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 / 0,21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78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 / 1,31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 / 0,39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 / 0,32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54 / 1,24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23 / 0,53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 / 0,34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63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36 / 0,8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20 / 0,46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26 / 0,60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Комплексный балл </a:t>
                      </a:r>
                      <a:r>
                        <a:rPr kumimoji="0" lang="ru-RU" sz="1300" b="1" i="0" u="none" strike="noStrike" cap="none" spc="-30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публ</a:t>
                      </a:r>
                      <a:r>
                        <a:rPr kumimoji="0" lang="ru-RU" sz="13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 результативности,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              на одного научного работника</a:t>
                      </a:r>
                      <a:endParaRPr kumimoji="0" lang="ru-RU" sz="1300" b="0" i="0" u="none" strike="noStrike" cap="none" spc="-30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-- 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16,7 / 83,8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0,32 / 1,58</a:t>
                      </a:r>
                      <a:endParaRPr kumimoji="0" lang="ru-RU" sz="1100" b="1" i="0" u="none" strike="noStrike" cap="none" spc="-3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3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22,7 / 109,6</a:t>
                      </a:r>
                    </a:p>
                    <a:p>
                      <a:pPr algn="ctr"/>
                      <a:r>
                        <a:rPr lang="ru-RU" sz="1100" b="1" spc="-3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0,52 / 2,52</a:t>
                      </a:r>
                      <a:endParaRPr lang="ru-RU" sz="1100" b="1" spc="-3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3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22</a:t>
                      </a:r>
                      <a:r>
                        <a:rPr lang="en-US" sz="1100" b="1" spc="-3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,</a:t>
                      </a:r>
                      <a:r>
                        <a:rPr lang="ru-RU" sz="1100" b="1" spc="-3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9 / 143,8</a:t>
                      </a:r>
                    </a:p>
                    <a:p>
                      <a:pPr algn="ctr"/>
                      <a:r>
                        <a:rPr lang="ru-RU" sz="1100" b="1" spc="-3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0,53 / 3,3</a:t>
                      </a:r>
                      <a:endParaRPr lang="ru-RU" sz="1100" b="1" spc="-3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3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27,8, / 99,0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3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0,64 / 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3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п.л. </a:t>
                      </a:r>
                      <a:r>
                        <a:rPr kumimoji="0" lang="ru-RU" sz="13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3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одного  научного </a:t>
                      </a:r>
                      <a:r>
                        <a:rPr kumimoji="0" lang="ru-RU" sz="13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работника </a:t>
                      </a:r>
                      <a:endParaRPr kumimoji="0" lang="ru-RU" sz="1300" b="0" i="0" u="none" strike="noStrike" cap="none" spc="-30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5,2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3,35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6,6</a:t>
                      </a:r>
                      <a:endParaRPr lang="ru-RU" sz="12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en-US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,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6869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19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54868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2385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Комплексный   балл   публикационной   результативности </a:t>
            </a:r>
          </a:p>
          <a:p>
            <a:pPr marL="342900" marR="0" lvl="0" indent="-32385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За   период   с  2017  по  2021  годы</a:t>
            </a:r>
            <a:endParaRPr kumimoji="0" lang="ru-RU" sz="1200" b="0" i="0" u="none" strike="noStrike" kern="0" cap="all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498" y="1052736"/>
          <a:ext cx="468051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2"/>
                <a:gridCol w="514505"/>
                <a:gridCol w="469607"/>
                <a:gridCol w="520058"/>
                <a:gridCol w="431623"/>
                <a:gridCol w="481818"/>
                <a:gridCol w="481818"/>
                <a:gridCol w="550649"/>
                <a:gridCol w="6543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Q1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Q2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Q3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Q4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Q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V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0.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5496" y="1916832"/>
            <a:ext cx="46085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Q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1,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Q2, Q3, Q4 –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публикации 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WoS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Core 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Collection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с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квартилем;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Q –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публикации 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WoS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без квартиля;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S –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публикации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Scopus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R –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публикации в журналах из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RSCI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WoS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не индексируемых в СС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WoS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Scopus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– публикации списка ВАК;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B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монографии.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860032" y="1052736"/>
          <a:ext cx="4248473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01"/>
                <a:gridCol w="646507"/>
                <a:gridCol w="646507"/>
                <a:gridCol w="646507"/>
                <a:gridCol w="16624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W</a:t>
                      </a:r>
                      <a:endParaRPr lang="ru-RU" sz="1500" dirty="0" smtClean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V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endParaRPr lang="ru-RU" sz="15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3.0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0.75 /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1.0 –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 п.л.  сборник/</a:t>
                      </a:r>
                      <a:r>
                        <a:rPr lang="ru-RU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моногр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4788024" y="2060848"/>
            <a:ext cx="43204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W –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публикации  в изданиях, индексируемых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WoS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CC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незавиисимо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от присвоенному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    журналу квартиля.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3933056"/>
            <a:ext cx="35920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Комплексный балл публикационной </a:t>
            </a:r>
            <a:endParaRPr lang="ru-RU" sz="1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результативности (КБПР)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без учета / с учетом монографий</a:t>
            </a:r>
            <a:endParaRPr lang="ru-RU" sz="1400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7505" y="4745698"/>
          <a:ext cx="4176463" cy="1995672"/>
        </p:xfrm>
        <a:graphic>
          <a:graphicData uri="http://schemas.openxmlformats.org/drawingml/2006/table">
            <a:tbl>
              <a:tblPr/>
              <a:tblGrid>
                <a:gridCol w="969536"/>
                <a:gridCol w="1491594"/>
                <a:gridCol w="1715333"/>
              </a:tblGrid>
              <a:tr h="2692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Новая методика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 науки с квартилями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разделение на 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гум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и общ.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науки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12,68 / 16,68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41,65 / 83,82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17,89 / 22,69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70,83 /109,6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19,86 / 22,86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77,50 / 143,8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26,96 /27,96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94,00 / 100,0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499992" y="3573016"/>
          <a:ext cx="453650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4572000" y="2852936"/>
            <a:ext cx="4572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Динамика изменения КБПР с 2017 по 2020 гг. без учета монографий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(на одного научного работника)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62920" y="428604"/>
            <a:ext cx="5605224" cy="35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ru-RU" sz="2100" b="1" cap="all" dirty="0">
                <a:solidFill>
                  <a:srgbClr val="7030A0"/>
                </a:solidFill>
              </a:rPr>
              <a:t>    </a:t>
            </a:r>
            <a:r>
              <a:rPr lang="ru-RU" sz="2100" b="1" cap="all" dirty="0" smtClean="0">
                <a:solidFill>
                  <a:srgbClr val="7030A0"/>
                </a:solidFill>
              </a:rPr>
              <a:t> </a:t>
            </a:r>
            <a:r>
              <a:rPr lang="ru-RU" sz="1900" b="1" cap="all" dirty="0">
                <a:solidFill>
                  <a:srgbClr val="7030A0"/>
                </a:solidFill>
              </a:rPr>
              <a:t>ОРГАНИЗАЦИЯ и  Участие   в Конференциях</a:t>
            </a:r>
          </a:p>
          <a:p>
            <a:pPr marL="180000">
              <a:lnSpc>
                <a:spcPct val="120000"/>
              </a:lnSpc>
              <a:defRPr/>
            </a:pP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63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 </a:t>
            </a:r>
            <a:r>
              <a:rPr lang="ru-RU" sz="1500" b="1" i="1" spc="-40" dirty="0">
                <a:solidFill>
                  <a:srgbClr val="FFFFFF"/>
                </a:solidFill>
              </a:rPr>
              <a:t>Институт </a:t>
            </a:r>
            <a:r>
              <a:rPr lang="ru-RU" sz="1500" b="1" i="1" spc="-40" dirty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40" dirty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40" dirty="0">
                <a:solidFill>
                  <a:srgbClr val="FF0000"/>
                </a:solidFill>
              </a:rPr>
              <a:t> </a:t>
            </a:r>
            <a:r>
              <a:rPr lang="ru-RU" sz="1500" b="1" i="1" spc="-40" dirty="0">
                <a:solidFill>
                  <a:srgbClr val="6565FF"/>
                </a:solidFill>
              </a:rPr>
              <a:t>проблем Севера Коми НЦ </a:t>
            </a:r>
            <a:r>
              <a:rPr lang="ru-RU" sz="1500" b="1" i="1" spc="-40" dirty="0" err="1">
                <a:solidFill>
                  <a:srgbClr val="6565FF"/>
                </a:solidFill>
              </a:rPr>
              <a:t>УрО</a:t>
            </a:r>
            <a:r>
              <a:rPr lang="ru-RU" sz="1500" b="1" i="1" spc="-40" dirty="0">
                <a:solidFill>
                  <a:srgbClr val="6565FF"/>
                </a:solidFill>
              </a:rPr>
              <a:t> РАН</a:t>
            </a:r>
            <a:endParaRPr lang="ru-RU" sz="1500" b="1" spc="-40" dirty="0">
              <a:solidFill>
                <a:srgbClr val="6565FF"/>
              </a:solidFill>
            </a:endParaRPr>
          </a:p>
        </p:txBody>
      </p:sp>
      <p:sp>
        <p:nvSpPr>
          <p:cNvPr id="40965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20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72008" y="706946"/>
            <a:ext cx="6516216" cy="221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9-11 сентября 2020 г.  Институт провел Седьмую Всероссийскую научно-практическую конференцию (с международным участием) «Актуальные проблемы, направления и механизмы развития производительных сил Севера – 2020» (http://www.iespn.komisc.ru/konf/aktualnye-konferentsii). Конференция приурочена к 80-летнему юбилею российского географа и экономиста, доктора географических наук, профессора, члена-корреспондента РАН Виталия Николаевича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</a:rPr>
              <a:t>Лаженцева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.  В связи со сложившейся эпидемиологической обстановкой конференция была проведена в заочном формате. </a:t>
            </a:r>
            <a:endParaRPr lang="ru-RU" sz="1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798360"/>
            <a:ext cx="2592288" cy="178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539552" y="3068960"/>
            <a:ext cx="84969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500" b="1" cap="all" dirty="0" smtClean="0">
                <a:solidFill>
                  <a:srgbClr val="C00000"/>
                </a:solidFill>
              </a:rPr>
              <a:t>                                                        </a:t>
            </a:r>
            <a:r>
              <a:rPr lang="ru-RU" sz="1500" b="1" cap="all" dirty="0" smtClean="0">
                <a:solidFill>
                  <a:srgbClr val="7030A0"/>
                </a:solidFill>
              </a:rPr>
              <a:t>По аспирантуре</a:t>
            </a:r>
            <a:endParaRPr lang="ru-RU" sz="1500" cap="all" dirty="0" smtClean="0">
              <a:solidFill>
                <a:srgbClr val="7030A0"/>
              </a:solidFill>
            </a:endParaRPr>
          </a:p>
          <a:p>
            <a:pPr>
              <a:lnSpc>
                <a:spcPct val="95000"/>
              </a:lnSpc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Институт осуществляет подготовку аспирантов по 2-м направлениям:   </a:t>
            </a:r>
          </a:p>
          <a:p>
            <a:pPr>
              <a:lnSpc>
                <a:spcPct val="95000"/>
              </a:lnSpc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– 38.06.01. Экономика,  направленность (профиль подготовки) 08.00.05 - Экономика и управление народным     хозяйством;</a:t>
            </a:r>
          </a:p>
          <a:p>
            <a:pPr>
              <a:lnSpc>
                <a:spcPct val="95000"/>
              </a:lnSpc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– 13.06.01. </a:t>
            </a:r>
            <a:r>
              <a:rPr lang="ru-RU" sz="1500" b="1" dirty="0" err="1" smtClean="0">
                <a:solidFill>
                  <a:schemeClr val="accent5">
                    <a:lumMod val="25000"/>
                  </a:schemeClr>
                </a:solidFill>
              </a:rPr>
              <a:t>Электро</a:t>
            </a: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- и теплотехника, направленность (профиль подготовки)  05.14.02 - Электрические станции и    электроэнергетические системы.</a:t>
            </a:r>
          </a:p>
          <a:p>
            <a:pPr>
              <a:lnSpc>
                <a:spcPct val="95000"/>
              </a:lnSpc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В Институте в 2020 г. на очную форму обучения приняты 4 аспиранта. </a:t>
            </a:r>
          </a:p>
          <a:p>
            <a:pPr>
              <a:lnSpc>
                <a:spcPct val="95000"/>
              </a:lnSpc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Защит диссертаций в отчетном году не было.</a:t>
            </a:r>
          </a:p>
          <a:p>
            <a:endParaRPr lang="ru-RU" sz="16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142876" y="4797152"/>
            <a:ext cx="8929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600" b="1" cap="all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cap="all" dirty="0" smtClean="0">
                <a:solidFill>
                  <a:srgbClr val="7030A0"/>
                </a:solidFill>
              </a:rPr>
              <a:t>Приоритеты  в научной  и  научно-организационной  работе </a:t>
            </a:r>
            <a:endParaRPr lang="ru-RU" sz="1600" dirty="0" smtClean="0">
              <a:solidFill>
                <a:srgbClr val="7030A0"/>
              </a:solidFill>
            </a:endParaRPr>
          </a:p>
          <a:p>
            <a:pPr indent="-342900" eaLnBrk="0" hangingPunct="0">
              <a:lnSpc>
                <a:spcPct val="95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. Развитие международного сотрудничества.</a:t>
            </a:r>
          </a:p>
          <a:p>
            <a:pPr marL="216000" indent="-216000" eaLnBrk="0" hangingPunct="0">
              <a:lnSpc>
                <a:spcPct val="95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2. Публикации в престижных научных изданиях с высоким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</a:rPr>
              <a:t>импакт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- фактором.</a:t>
            </a:r>
          </a:p>
          <a:p>
            <a:pPr marL="216000" indent="-216000" eaLnBrk="0" hangingPunct="0">
              <a:lnSpc>
                <a:spcPct val="95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3. Инновации – договора с хозяйствующими субъектами, министерствами и ведомствами.</a:t>
            </a:r>
          </a:p>
          <a:p>
            <a:pPr marL="252000" indent="-252000" eaLnBrk="0" hangingPunct="0">
              <a:lnSpc>
                <a:spcPct val="95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4. Гранты различных научных фондов. </a:t>
            </a:r>
          </a:p>
          <a:p>
            <a:pPr marL="252000" indent="-252000" eaLnBrk="0" hangingPunct="0">
              <a:lnSpc>
                <a:spcPct val="95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5. Привлечение молодых специалистов и омоложение коллектива. </a:t>
            </a:r>
          </a:p>
          <a:p>
            <a:pPr marL="72000">
              <a:defRPr/>
            </a:pPr>
            <a:endParaRPr lang="ru-RU" sz="145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476672"/>
            <a:ext cx="47525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cap="all" dirty="0" err="1">
                <a:solidFill>
                  <a:srgbClr val="7030A0"/>
                </a:solidFill>
                <a:latin typeface="+mn-lt"/>
              </a:rPr>
              <a:t>наградЫ</a:t>
            </a:r>
            <a:r>
              <a:rPr lang="ru-RU" sz="1900" b="1" cap="all" dirty="0">
                <a:solidFill>
                  <a:srgbClr val="7030A0"/>
                </a:solidFill>
                <a:latin typeface="+mn-lt"/>
              </a:rPr>
              <a:t>  и  </a:t>
            </a:r>
            <a:r>
              <a:rPr lang="ru-RU" sz="1900" b="1" cap="all" dirty="0" err="1" smtClean="0">
                <a:solidFill>
                  <a:srgbClr val="7030A0"/>
                </a:solidFill>
                <a:latin typeface="+mn-lt"/>
              </a:rPr>
              <a:t>прем</a:t>
            </a:r>
            <a:r>
              <a:rPr lang="ru-RU" sz="1900" b="1" cap="all" dirty="0" err="1" smtClean="0">
                <a:solidFill>
                  <a:srgbClr val="7030A0"/>
                </a:solidFill>
              </a:rPr>
              <a:t>иИ</a:t>
            </a:r>
            <a:r>
              <a:rPr lang="ru-RU" sz="1900" b="1" cap="all" dirty="0" smtClean="0">
                <a:solidFill>
                  <a:srgbClr val="7030A0"/>
                </a:solidFill>
              </a:rPr>
              <a:t>  </a:t>
            </a:r>
            <a:r>
              <a:rPr lang="ru-RU" sz="1900" b="1" dirty="0" smtClean="0">
                <a:solidFill>
                  <a:srgbClr val="7030A0"/>
                </a:solidFill>
              </a:rPr>
              <a:t>в</a:t>
            </a:r>
            <a:r>
              <a:rPr lang="ru-RU" sz="1900" b="1" cap="all" dirty="0" smtClean="0">
                <a:solidFill>
                  <a:srgbClr val="7030A0"/>
                </a:solidFill>
              </a:rPr>
              <a:t> 2020 </a:t>
            </a:r>
            <a:r>
              <a:rPr lang="ru-RU" sz="1900" b="1" dirty="0" smtClean="0">
                <a:solidFill>
                  <a:srgbClr val="7030A0"/>
                </a:solidFill>
              </a:rPr>
              <a:t>г.</a:t>
            </a:r>
            <a:endParaRPr lang="ru-RU" sz="1900" b="1" dirty="0">
              <a:solidFill>
                <a:srgbClr val="7030A0"/>
              </a:solidFill>
            </a:endParaRPr>
          </a:p>
        </p:txBody>
      </p:sp>
      <p:sp>
        <p:nvSpPr>
          <p:cNvPr id="4403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37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4038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21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403648" y="1052736"/>
            <a:ext cx="3600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Премия правительства </a:t>
            </a:r>
          </a:p>
          <a:p>
            <a:pPr eaLnBrk="0" hangingPunct="0">
              <a:defRPr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Республики Коми в области научных исследований</a:t>
            </a:r>
            <a:endParaRPr lang="ru-RU" sz="1500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0" hangingPunct="0">
              <a:defRPr/>
            </a:pPr>
            <a:endParaRPr lang="ru-RU" sz="300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500" b="1" cap="all" dirty="0" smtClean="0">
                <a:solidFill>
                  <a:schemeClr val="accent5">
                    <a:lumMod val="50000"/>
                  </a:schemeClr>
                </a:solidFill>
              </a:rPr>
              <a:t>Иванов </a:t>
            </a:r>
          </a:p>
          <a:p>
            <a:pPr eaLnBrk="0" hangingPunct="0">
              <a:defRPr/>
            </a:pPr>
            <a:r>
              <a:rPr lang="ru-RU" sz="1500" b="1" cap="all" dirty="0" smtClean="0">
                <a:solidFill>
                  <a:schemeClr val="accent5">
                    <a:lumMod val="50000"/>
                  </a:schemeClr>
                </a:solidFill>
              </a:rPr>
              <a:t>Валентин Александрович</a:t>
            </a:r>
            <a:endParaRPr lang="ru-RU" sz="1500" b="1" cap="al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283968" y="1052736"/>
            <a:ext cx="345410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Два  диплома 2-й степени на Международных научно-практических конференциях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(г. Москва, МГУ им. М.В.Ломоносова  и 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Г. Вологда, </a:t>
            </a:r>
            <a:r>
              <a:rPr lang="ru-RU" sz="1500" b="1" dirty="0" err="1" smtClean="0">
                <a:solidFill>
                  <a:schemeClr val="accent1">
                    <a:lumMod val="25000"/>
                  </a:schemeClr>
                </a:solidFill>
              </a:rPr>
              <a:t>ВолНЦ</a:t>
            </a: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):</a:t>
            </a:r>
          </a:p>
          <a:p>
            <a:pPr algn="r">
              <a:defRPr/>
            </a:pPr>
            <a:r>
              <a:rPr lang="ru-RU" sz="1500" b="1" cap="al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Тимушев </a:t>
            </a:r>
          </a:p>
          <a:p>
            <a:pPr algn="r">
              <a:defRPr/>
            </a:pPr>
            <a:r>
              <a:rPr lang="ru-RU" sz="1500" b="1" cap="al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Евгений </a:t>
            </a:r>
            <a:r>
              <a:rPr lang="ru-RU" sz="1500" b="1" cap="all" dirty="0" smtClean="0">
                <a:solidFill>
                  <a:schemeClr val="accent5">
                    <a:lumMod val="50000"/>
                  </a:schemeClr>
                </a:solidFill>
              </a:rPr>
              <a:t>Николаевич </a:t>
            </a:r>
          </a:p>
          <a:p>
            <a:pPr algn="r">
              <a:defRPr/>
            </a:pPr>
            <a:endParaRPr lang="ru-RU" sz="1500" b="1" cap="all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07504" y="2651828"/>
            <a:ext cx="40324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Диплом 3-й степени на Международной научно-практической конференции</a:t>
            </a:r>
          </a:p>
          <a:p>
            <a:pPr>
              <a:defRPr/>
            </a:pP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г. Вологда, </a:t>
            </a:r>
            <a:r>
              <a:rPr lang="ru-RU" sz="1500" b="1" dirty="0" err="1" smtClean="0">
                <a:solidFill>
                  <a:schemeClr val="accent1">
                    <a:lumMod val="25000"/>
                  </a:schemeClr>
                </a:solidFill>
              </a:rPr>
              <a:t>ВолНЦ</a:t>
            </a: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  <a:p>
            <a:pPr eaLnBrk="0" hangingPunct="0">
              <a:defRPr/>
            </a:pPr>
            <a:r>
              <a:rPr lang="ru-RU" sz="1500" b="1" cap="all" dirty="0" smtClean="0">
                <a:solidFill>
                  <a:schemeClr val="accent5">
                    <a:lumMod val="50000"/>
                  </a:schemeClr>
                </a:solidFill>
              </a:rPr>
              <a:t>Журавлев </a:t>
            </a:r>
            <a:r>
              <a:rPr lang="ru-RU" sz="1500" b="1" cap="all" dirty="0" err="1" smtClean="0">
                <a:solidFill>
                  <a:schemeClr val="accent5">
                    <a:lumMod val="50000"/>
                  </a:schemeClr>
                </a:solidFill>
              </a:rPr>
              <a:t>Назар</a:t>
            </a:r>
            <a:r>
              <a:rPr lang="ru-RU" sz="1500" b="1" cap="all" dirty="0" smtClean="0">
                <a:solidFill>
                  <a:schemeClr val="accent5">
                    <a:lumMod val="50000"/>
                  </a:schemeClr>
                </a:solidFill>
              </a:rPr>
              <a:t> Юрьевич</a:t>
            </a:r>
            <a:endParaRPr lang="ru-RU" sz="15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124744"/>
            <a:ext cx="1034825" cy="141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49" y="1052736"/>
            <a:ext cx="1046336" cy="1238397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3818188"/>
            <a:ext cx="856895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Почетная грамота РАН: 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b="1" cap="al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Мальцева И.С., Успенский М.И., </a:t>
            </a:r>
            <a:r>
              <a:rPr lang="ru-RU" b="1" cap="all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Массунов</a:t>
            </a:r>
            <a:r>
              <a:rPr lang="ru-RU" b="1" cap="al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С.Л.</a:t>
            </a:r>
          </a:p>
          <a:p>
            <a:pPr algn="ctr">
              <a:lnSpc>
                <a:spcPct val="120000"/>
              </a:lnSpc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Почетна грамота Министерства природных ресурсов и окружающей среды Республики Коми: 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b="1" cap="al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фомина в.ф.                                                     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Почетна грамота ФИЦ Коми НЦ </a:t>
            </a:r>
            <a:r>
              <a:rPr lang="ru-RU" b="1" dirty="0" err="1" smtClean="0">
                <a:solidFill>
                  <a:schemeClr val="accent5">
                    <a:lumMod val="25000"/>
                  </a:schemeClr>
                </a:solidFill>
              </a:rPr>
              <a:t>УрО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РАН: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b="1" cap="all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щербакова</a:t>
            </a:r>
            <a:r>
              <a:rPr lang="ru-RU" b="1" cap="all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 Т.Е.</a:t>
            </a:r>
            <a:endParaRPr lang="ru-RU" b="1" cap="all" dirty="0">
              <a:solidFill>
                <a:schemeClr val="bg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2366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600" b="1" i="1" dirty="0" smtClean="0">
                <a:solidFill>
                  <a:srgbClr val="7030A0"/>
                </a:solidFill>
                <a:latin typeface="Times New Roman" pitchFamily="18" charset="0"/>
                <a:cs typeface="MV Boli" pitchFamily="2" charset="0"/>
              </a:rPr>
              <a:t>БЛАГОДАРЮ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6600" b="1" i="1" dirty="0" smtClean="0">
                <a:solidFill>
                  <a:srgbClr val="7030A0"/>
                </a:solidFill>
                <a:latin typeface="Times New Roman" pitchFamily="18" charset="0"/>
                <a:cs typeface="MV Boli" pitchFamily="2" charset="0"/>
              </a:rPr>
              <a:t>ЗА  ВНИМАНИЕ!</a:t>
            </a: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MV Boli" pitchFamily="2" charset="0"/>
            </a:endParaRPr>
          </a:p>
        </p:txBody>
      </p:sp>
      <p:sp>
        <p:nvSpPr>
          <p:cNvPr id="46084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6085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22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857250" y="415906"/>
            <a:ext cx="781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ХАРАКТЕРИСТИКА МЕЖДУНАРОДНЫХ НАУЧНЫХ СВЯЗЕЙ  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0" y="3068638"/>
            <a:ext cx="67865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9944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31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79512" y="785794"/>
            <a:ext cx="720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 Заместитель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директора Института по научной работе д.э.н.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Л.А.Попова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приняла участие в Научном семинаре «Здоровье, заболеваемость и смертность в Европе и за ее пределами» (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Workshop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"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Health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Morbidity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Mortality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in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Europe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Beyond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”), который состоялся 4-6 сентября 2019 г. в 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. Ганновер (Германия). На семинаре было заслушано и обсуждено более 20 докладов, представленных исследователями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из Венгрии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, Германии, Израиля, России, Словении, США, Турции и Чехии. Л.А. Попова выступила с докладом «Состояние здоровья населения старшего возраста в Республике Коми как фактор увеличения продолжительности жизни».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EF706A6-DC6A-425E-A8D0-2DE6B68871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0581" y="764704"/>
            <a:ext cx="1429891" cy="1928097"/>
          </a:xfrm>
          <a:prstGeom prst="rect">
            <a:avLst/>
          </a:prstGeom>
        </p:spPr>
      </p:pic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679008" y="3044137"/>
            <a:ext cx="84650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   Сотрудники 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</a:rPr>
              <a:t>лаборатории энергетических систем (д.э.н. 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Ю.Я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</a:rPr>
              <a:t>. </a:t>
            </a:r>
            <a:r>
              <a:rPr lang="ru-RU" sz="1400" b="1" dirty="0" err="1">
                <a:solidFill>
                  <a:schemeClr val="accent5">
                    <a:lumMod val="25000"/>
                  </a:schemeClr>
                </a:solidFill>
              </a:rPr>
              <a:t>Чукреев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endParaRPr lang="ru-RU" sz="14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к.т.н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</a:rPr>
              <a:t>. М.В. Хохлов, к.т.н. М.Ю. </a:t>
            </a:r>
            <a:r>
              <a:rPr lang="ru-RU" sz="1400" b="1" dirty="0" err="1" smtClean="0">
                <a:solidFill>
                  <a:schemeClr val="accent5">
                    <a:lumMod val="25000"/>
                  </a:schemeClr>
                </a:solidFill>
              </a:rPr>
              <a:t>Чукреев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, Н.Э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</a:rPr>
              <a:t>. </a:t>
            </a:r>
            <a:r>
              <a:rPr lang="ru-RU" sz="1400" b="1" dirty="0" err="1">
                <a:solidFill>
                  <a:schemeClr val="accent5">
                    <a:lumMod val="25000"/>
                  </a:schemeClr>
                </a:solidFill>
              </a:rPr>
              <a:t>Готман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</a:rPr>
              <a:t>) приняли участие в очередном 91-м заседании Международного научного семинара им. Ю.Н. Руденко «Методические вопросы исследования надежности больших систем энергетики» на тему «Методические и практические проблемы надежности систем энергетики», которое состоялось 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23-27 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</a:rPr>
              <a:t>сентября 2019 г.  в 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г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</a:rPr>
              <a:t>. Ташкент (Республика 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Узбекистан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</a:rPr>
              <a:t>).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FFDA3FD-EA81-412A-9CCC-D0532AB46E32}"/>
              </a:ext>
            </a:extLst>
          </p:cNvPr>
          <p:cNvSpPr/>
          <p:nvPr/>
        </p:nvSpPr>
        <p:spPr>
          <a:xfrm>
            <a:off x="107504" y="4500570"/>
            <a:ext cx="88234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Старший </a:t>
            </a: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научный сотрудник лаборатории энергетических систем к.т.н. М.Ю. </a:t>
            </a:r>
            <a:r>
              <a:rPr lang="ru-RU" sz="14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Чукреев</a:t>
            </a: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принял участие в Международном научном 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симпозиуме </a:t>
            </a: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4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Elektroenergetika</a:t>
            </a: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2019", который состоялся 15-18 сентября 2019 г. в городе Стара </a:t>
            </a:r>
            <a:r>
              <a:rPr lang="ru-RU" sz="14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Лесна</a:t>
            </a: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(Словакия) при поддержке технического 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университета</a:t>
            </a:r>
            <a:endParaRPr lang="ru-RU" sz="1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Рисунок 10" descr="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5275558"/>
            <a:ext cx="2304256" cy="13681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FFDA3FD-EA81-412A-9CCC-D0532AB46E32}"/>
              </a:ext>
            </a:extLst>
          </p:cNvPr>
          <p:cNvSpPr/>
          <p:nvPr/>
        </p:nvSpPr>
        <p:spPr>
          <a:xfrm>
            <a:off x="2714612" y="5143512"/>
            <a:ext cx="62151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Кошице</a:t>
            </a: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В работе Семинара приняли участие ученые и научные сотрудники ведущих научно-технических институтов в сфере электроэнергетики, руководители крупных энергокомпаний, производственные специалисты и ветераны отрасли из девяти государств – Словакии, Чехии, Польши, Эстонии, Латвии, Германии, 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Австралии, </a:t>
            </a: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Швейцарии и России.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857250" y="415906"/>
            <a:ext cx="781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ХАРАКТЕРИСТИКА </a:t>
            </a:r>
            <a:r>
              <a:rPr lang="en-US" b="1" smtClean="0">
                <a:solidFill>
                  <a:srgbClr val="7030A0"/>
                </a:solidFill>
              </a:rPr>
              <a:t> </a:t>
            </a:r>
            <a:r>
              <a:rPr lang="ru-RU" b="1" smtClean="0">
                <a:solidFill>
                  <a:srgbClr val="7030A0"/>
                </a:solidFill>
              </a:rPr>
              <a:t>МЕЖДУНАРОДНЫХ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НАУЧНЫХ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СВЯЗЕЙ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0" y="3068638"/>
            <a:ext cx="67865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9944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32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55B2B6CF-55CF-4B2C-B8C0-762D8B5A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869160"/>
            <a:ext cx="9001156" cy="18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Зам.директора Попова Л.А. - член Международного союза по научному изучению населения (</a:t>
            </a:r>
            <a:r>
              <a:rPr lang="ru-RU" sz="1400" b="1" dirty="0" err="1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International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Union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for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the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Scientific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Study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of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Population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) – IUSSP, Франция.</a:t>
            </a:r>
            <a:r>
              <a:rPr lang="ru-RU" sz="1300" b="1" dirty="0">
                <a:solidFill>
                  <a:schemeClr val="accent5">
                    <a:lumMod val="25000"/>
                  </a:schemeClr>
                </a:solidFill>
              </a:rPr>
              <a:t>  </a:t>
            </a:r>
            <a:endParaRPr lang="ru-RU" sz="13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Главный научный сотрудник, член-корр. РАН Лаженцев В.Н. является действительным членом (академиком) Международной академии регионального развития и сотрудничества (МАРС).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lang="ru-RU" sz="1400" b="1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Вед.науч.сотр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. Успенский М.И. - член  электроэнергетического общества по компьютерным  коммуникациям Международного института инженеров по электротехнике и электронике (</a:t>
            </a:r>
            <a:r>
              <a:rPr lang="en-US" sz="14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IEEE </a:t>
            </a:r>
            <a:r>
              <a:rPr lang="en-US" sz="1400" b="1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PES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и </a:t>
            </a:r>
            <a:r>
              <a:rPr lang="en-US" sz="14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IEEE)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,</a:t>
            </a:r>
            <a:r>
              <a:rPr lang="en-US" sz="14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 CS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), США. </a:t>
            </a:r>
          </a:p>
          <a:p>
            <a:pPr>
              <a:lnSpc>
                <a:spcPct val="95000"/>
              </a:lnSpc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13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18D2C5-EC39-4888-96E2-BE584E8D5DFE}"/>
              </a:ext>
            </a:extLst>
          </p:cNvPr>
          <p:cNvSpPr txBox="1"/>
          <p:nvPr/>
        </p:nvSpPr>
        <p:spPr>
          <a:xfrm>
            <a:off x="107504" y="836712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2019 г. в Институте действовали следующие соглашения о международном сотрудничестве: </a:t>
            </a:r>
          </a:p>
          <a:p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Соглашение о сотрудничестве с Институтом географии и региональных исследований Университета Вены (Австрия). </a:t>
            </a:r>
          </a:p>
          <a:p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Соглашение о международном сотрудничестве с Восточноукраинским национальным университетом имени Владимира Даля, г. Луганск (Украина). </a:t>
            </a:r>
          </a:p>
          <a:p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Договор о сотрудничестве с Институтом экономики Национальной академии наук Азербайджана. </a:t>
            </a:r>
          </a:p>
          <a:p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Соглашение о сотрудничестве с Фондом «Наука и образование» Болгарской Академии наук.</a:t>
            </a:r>
          </a:p>
          <a:p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Соглашение о научно-техническом сотрудничестве с Институтом экономических исследований Болгарской Академии наук.</a:t>
            </a:r>
          </a:p>
          <a:p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Соглашение о научно-техническом сотрудничестве с Институтом исследования населения и человека Болгарской Академии наук.</a:t>
            </a:r>
          </a:p>
          <a:p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Договор о сотрудничестве с Институтом экономических исследований, г. Донецк, </a:t>
            </a:r>
          </a:p>
          <a:p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Соглашение о научном сотрудничестве с Институтом экономических исследований Болгарской академией наук по научному исследованию «Развитие сельского хозяйства и продовольственная безопасность на примере Республики Коми и Республики Болгария»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0" y="425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ru-RU" sz="2100" b="1" cap="all" dirty="0">
                <a:solidFill>
                  <a:srgbClr val="7030A0"/>
                </a:solidFill>
              </a:rPr>
              <a:t>           </a:t>
            </a:r>
            <a:r>
              <a:rPr lang="ru-RU" sz="1900" b="1" cap="all" dirty="0" smtClean="0">
                <a:solidFill>
                  <a:srgbClr val="7030A0"/>
                </a:solidFill>
              </a:rPr>
              <a:t>ОРГАНИЗАЦИЯ</a:t>
            </a:r>
            <a:r>
              <a:rPr lang="en-US" sz="1900" b="1" cap="all" dirty="0" smtClean="0">
                <a:solidFill>
                  <a:srgbClr val="7030A0"/>
                </a:solidFill>
              </a:rPr>
              <a:t> </a:t>
            </a:r>
            <a:r>
              <a:rPr lang="ru-RU" sz="1900" b="1" cap="all" dirty="0" smtClean="0">
                <a:solidFill>
                  <a:srgbClr val="7030A0"/>
                </a:solidFill>
              </a:rPr>
              <a:t> </a:t>
            </a:r>
            <a:r>
              <a:rPr lang="ru-RU" sz="1900" b="1" cap="all" dirty="0">
                <a:solidFill>
                  <a:srgbClr val="7030A0"/>
                </a:solidFill>
              </a:rPr>
              <a:t>и  Участие   в Конференциях</a:t>
            </a:r>
          </a:p>
          <a:p>
            <a:pPr marL="180000">
              <a:lnSpc>
                <a:spcPct val="120000"/>
              </a:lnSpc>
              <a:defRPr/>
            </a:pP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63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0965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33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71438" y="6215106"/>
            <a:ext cx="8929718" cy="64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2000">
              <a:defRPr/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</a:rPr>
              <a:t>   В </a:t>
            </a:r>
            <a:r>
              <a:rPr lang="ru-RU" sz="1450" b="1" dirty="0">
                <a:solidFill>
                  <a:schemeClr val="accent5">
                    <a:lumMod val="50000"/>
                  </a:schemeClr>
                </a:solidFill>
              </a:rPr>
              <a:t>целом сотрудники института в отчетном году приняли участие </a:t>
            </a: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</a:rPr>
              <a:t>в 36 </a:t>
            </a:r>
            <a:r>
              <a:rPr lang="ru-RU" sz="1450" b="1" dirty="0">
                <a:solidFill>
                  <a:schemeClr val="accent5">
                    <a:lumMod val="50000"/>
                  </a:schemeClr>
                </a:solidFill>
              </a:rPr>
              <a:t>конференциях и совещаниях различного уровня и подготовили более </a:t>
            </a: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en-US" sz="1450" b="1" dirty="0" smtClean="0">
                <a:solidFill>
                  <a:schemeClr val="accent5">
                    <a:lumMod val="50000"/>
                  </a:schemeClr>
                </a:solidFill>
              </a:rPr>
              <a:t>0 </a:t>
            </a: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</a:rPr>
              <a:t>докладов</a:t>
            </a:r>
            <a:r>
              <a:rPr lang="ru-RU" sz="1450" b="1" dirty="0">
                <a:solidFill>
                  <a:schemeClr val="accent5">
                    <a:lumMod val="50000"/>
                  </a:schemeClr>
                </a:solidFill>
              </a:rPr>
              <a:t>, из которых </a:t>
            </a: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</a:rPr>
              <a:t>20 </a:t>
            </a:r>
            <a:r>
              <a:rPr lang="ru-RU" sz="1450" b="1" dirty="0">
                <a:solidFill>
                  <a:schemeClr val="accent5">
                    <a:lumMod val="50000"/>
                  </a:schemeClr>
                </a:solidFill>
              </a:rPr>
              <a:t>пленарных.</a:t>
            </a:r>
            <a:endParaRPr lang="ru-RU" sz="145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0" y="764704"/>
            <a:ext cx="9144000" cy="36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      В </a:t>
            </a:r>
            <a:r>
              <a:rPr lang="ru-RU" sz="1500" b="1" dirty="0">
                <a:solidFill>
                  <a:schemeClr val="accent5">
                    <a:lumMod val="25000"/>
                  </a:schemeClr>
                </a:solidFill>
              </a:rPr>
              <a:t>2019 году  Институт выступил соорганизатором: </a:t>
            </a:r>
          </a:p>
          <a:p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   - заочной </a:t>
            </a:r>
            <a:r>
              <a:rPr lang="ru-RU" sz="1450" b="1" dirty="0">
                <a:solidFill>
                  <a:schemeClr val="accent5">
                    <a:lumMod val="25000"/>
                  </a:schemeClr>
                </a:solidFill>
              </a:rPr>
              <a:t>научно-практической конференции, посвященной 100-летию образования государственной статистики в Коми крае «Роль статистики в современном обществе и эффективном управлении», которая состоялась 18-28 января 2019 года. В числе организаторов конференции также вошли территориальный орган Федеральной службы государственной статистики по Республике Коми, ФГБОУ ВО «Сыктывкарский государственный университет имени Питирима Сорокина», ГОУ ВО «Коми республиканская академия государственной службы и управления».</a:t>
            </a:r>
          </a:p>
          <a:p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  - </a:t>
            </a:r>
            <a:r>
              <a:rPr lang="ru-RU" sz="1450" b="1" dirty="0">
                <a:solidFill>
                  <a:schemeClr val="accent5">
                    <a:lumMod val="25000"/>
                  </a:schemeClr>
                </a:solidFill>
              </a:rPr>
              <a:t>Всероссийской научной конференции (с международным участием) «Управление пространственным развитием Европейского Севера России: социально-экономические, политические и исторические аспекты», которая состоялась 30-31 октября 2019 г. в г. Сыктывкаре. </a:t>
            </a:r>
          </a:p>
          <a:p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  - </a:t>
            </a:r>
            <a:r>
              <a:rPr lang="ru-RU" sz="1450" b="1" dirty="0">
                <a:solidFill>
                  <a:schemeClr val="accent5">
                    <a:lumMod val="25000"/>
                  </a:schemeClr>
                </a:solidFill>
              </a:rPr>
              <a:t>Всероссийской научной конференции с международным участием «Наука в региональном пространстве современной России и зарубежья», которая состоялась 18-19 ноября 2019 г. в </a:t>
            </a:r>
            <a:endParaRPr lang="ru-RU" sz="145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г</a:t>
            </a:r>
            <a:r>
              <a:rPr lang="ru-RU" sz="1450" b="1" dirty="0">
                <a:solidFill>
                  <a:schemeClr val="accent5">
                    <a:lumMod val="25000"/>
                  </a:schemeClr>
                </a:solidFill>
              </a:rPr>
              <a:t>. Сыктывкар. Организатором научного мероприятия выступил Федеральный исследовательский центр «Коми НЦ </a:t>
            </a:r>
            <a:r>
              <a:rPr lang="ru-RU" sz="1450" b="1" dirty="0" err="1">
                <a:solidFill>
                  <a:schemeClr val="accent5">
                    <a:lumMod val="25000"/>
                  </a:schemeClr>
                </a:solidFill>
              </a:rPr>
              <a:t>УрО</a:t>
            </a:r>
            <a:r>
              <a:rPr lang="ru-RU" sz="1450" b="1" dirty="0">
                <a:solidFill>
                  <a:schemeClr val="accent5">
                    <a:lumMod val="25000"/>
                  </a:schemeClr>
                </a:solidFill>
              </a:rPr>
              <a:t> РАН». </a:t>
            </a:r>
            <a:endParaRPr lang="ru-RU" sz="145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0" y="4365104"/>
            <a:ext cx="9144000" cy="56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ru-RU" sz="1500" b="1" dirty="0">
                <a:solidFill>
                  <a:schemeClr val="accent5">
                    <a:lumMod val="25000"/>
                  </a:schemeClr>
                </a:solidFill>
              </a:rPr>
              <a:t> </a:t>
            </a:r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</a:rPr>
              <a:t>Институт принял </a:t>
            </a:r>
            <a:r>
              <a:rPr lang="ru-RU" sz="1450" b="1" dirty="0">
                <a:solidFill>
                  <a:schemeClr val="accent5">
                    <a:lumMod val="50000"/>
                  </a:schemeClr>
                </a:solidFill>
              </a:rPr>
              <a:t>участие в подготовке и проведении шести географических семинаров по линии Коми республиканского отделения Российского географического общества.</a:t>
            </a:r>
          </a:p>
          <a:p>
            <a:pPr>
              <a:lnSpc>
                <a:spcPct val="95000"/>
              </a:lnSpc>
              <a:defRPr/>
            </a:pPr>
            <a:endParaRPr lang="ru-RU" sz="1500" b="1" dirty="0">
              <a:solidFill>
                <a:schemeClr val="accent5">
                  <a:lumMod val="25000"/>
                </a:schemeClr>
              </a:solidFill>
            </a:endParaRPr>
          </a:p>
          <a:p>
            <a:pPr marL="180000">
              <a:defRPr/>
            </a:pPr>
            <a:endParaRPr lang="ru-RU" sz="1300" b="1" kern="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0" y="4990946"/>
            <a:ext cx="90725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2000">
              <a:defRPr/>
            </a:pP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   В </a:t>
            </a:r>
            <a:r>
              <a:rPr lang="ru-RU" sz="1450" b="1" dirty="0">
                <a:solidFill>
                  <a:schemeClr val="accent5">
                    <a:lumMod val="25000"/>
                  </a:schemeClr>
                </a:solidFill>
              </a:rPr>
              <a:t>рамках Дня открытых лабораторий 7 февраля 2019 г. в Институте прошли два научно-практических молодежных семинара и «круглый стол». Институт выступил соорганизатором межвузовского молодежного диспута «Демографические перспективы Республики Коми и России», сотрудники Института приняли активное участие в подготовке </a:t>
            </a:r>
            <a:r>
              <a:rPr lang="en-US" sz="1450" b="1" dirty="0">
                <a:solidFill>
                  <a:schemeClr val="accent5">
                    <a:lumMod val="25000"/>
                  </a:schemeClr>
                </a:solidFill>
              </a:rPr>
              <a:t>XI </a:t>
            </a:r>
            <a:r>
              <a:rPr lang="ru-RU" sz="1450" b="1" dirty="0">
                <a:solidFill>
                  <a:schemeClr val="accent5">
                    <a:lumMod val="25000"/>
                  </a:schemeClr>
                </a:solidFill>
              </a:rPr>
              <a:t>Географических чтений, </a:t>
            </a: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450" b="1" dirty="0">
                <a:solidFill>
                  <a:schemeClr val="accent5">
                    <a:lumMod val="25000"/>
                  </a:schemeClr>
                </a:solidFill>
              </a:rPr>
              <a:t>посвященных 100-летию профессора В.А. </a:t>
            </a: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Витязевой.</a:t>
            </a:r>
            <a:endParaRPr lang="ru-RU" sz="1450" b="1" kern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4294967295"/>
          </p:nvPr>
        </p:nvSpPr>
        <p:spPr>
          <a:xfrm>
            <a:off x="323850" y="404664"/>
            <a:ext cx="8424863" cy="360363"/>
          </a:xfrm>
        </p:spPr>
        <p:txBody>
          <a:bodyPr/>
          <a:lstStyle/>
          <a:p>
            <a:pPr indent="-323850" algn="ctr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ЭКСПЕРТНАЯ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 ДЕЯТЕЛЬНОСТЬ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 СОТРУДНИКОВ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 ИНСТИТУТА</a:t>
            </a:r>
            <a:endParaRPr lang="ru-RU" sz="1800" dirty="0" smtClean="0">
              <a:solidFill>
                <a:srgbClr val="FF0000"/>
              </a:solidFill>
            </a:endParaRPr>
          </a:p>
        </p:txBody>
      </p:sp>
      <p:sp>
        <p:nvSpPr>
          <p:cNvPr id="43012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3013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dirty="0" smtClean="0">
                <a:solidFill>
                  <a:srgbClr val="FF3300"/>
                </a:solidFill>
                <a:latin typeface="Arial Black" pitchFamily="34" charset="0"/>
              </a:rPr>
              <a:t>3</a:t>
            </a:r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4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3014" name="Rectangle 1"/>
          <p:cNvSpPr>
            <a:spLocks noChangeArrowheads="1"/>
          </p:cNvSpPr>
          <p:nvPr/>
        </p:nvSpPr>
        <p:spPr bwMode="auto">
          <a:xfrm>
            <a:off x="4408488" y="74613"/>
            <a:ext cx="327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3015" name="Прямоугольник 7"/>
          <p:cNvSpPr>
            <a:spLocks noChangeArrowheads="1"/>
          </p:cNvSpPr>
          <p:nvPr/>
        </p:nvSpPr>
        <p:spPr bwMode="auto">
          <a:xfrm>
            <a:off x="71406" y="836712"/>
            <a:ext cx="89297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Сотрудники Института в  2019 г. принимали участие в обсуждении и экспертизе:</a:t>
            </a:r>
          </a:p>
          <a:p>
            <a:pPr eaLnBrk="0" hangingPunct="0">
              <a:buFont typeface="Arial" charset="0"/>
              <a:buChar char="•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проекта «Реализация минерально-сырьевого и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логистического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потенциала Арктики». </a:t>
            </a:r>
          </a:p>
          <a:p>
            <a:pPr eaLnBrk="0" hangingPunct="0">
              <a:buFont typeface="Arial" charset="0"/>
              <a:buChar char="•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проект Указа Президента РФ «Об утверждении Основ государственной политики Российской Федерации в Арктике на период до 2035 года»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проекта Распоряжения Правительства РФ «Об утверждении плана развития инфраструктуры Северного морского пути».</a:t>
            </a:r>
          </a:p>
          <a:p>
            <a:pPr eaLnBrk="0" hangingPunct="0">
              <a:buFont typeface="Arial" charset="0"/>
              <a:buChar char="•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плана дальнейшего развития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монопрофильных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муниципальных образований – городских округов Воркута и Инта.</a:t>
            </a:r>
          </a:p>
          <a:p>
            <a:r>
              <a:rPr lang="ru-RU" sz="1500" b="1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Подготовлены </a:t>
            </a:r>
            <a:r>
              <a:rPr lang="ru-RU" sz="1500" b="1" dirty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направлены более 10 предложений и </a:t>
            </a:r>
            <a:r>
              <a:rPr lang="ru-RU" sz="1500" b="1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замечаний </a:t>
            </a:r>
            <a:r>
              <a:rPr lang="ru-RU" sz="1500" b="1" dirty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вопросам социально-экономического развития для министерств и </a:t>
            </a:r>
            <a:r>
              <a:rPr lang="ru-RU" sz="1500" b="1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ведомств </a:t>
            </a:r>
            <a:r>
              <a:rPr lang="ru-RU" sz="1500" b="1" dirty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Республики Коми.</a:t>
            </a:r>
          </a:p>
        </p:txBody>
      </p:sp>
      <p:sp>
        <p:nvSpPr>
          <p:cNvPr id="43016" name="Содержимое 2"/>
          <p:cNvSpPr txBox="1">
            <a:spLocks/>
          </p:cNvSpPr>
          <p:nvPr/>
        </p:nvSpPr>
        <p:spPr bwMode="auto">
          <a:xfrm>
            <a:off x="0" y="3212777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Сотрудники, участвующие в составе научно-консультационных советов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и комиссий органов государственной власти </a:t>
            </a:r>
            <a:endParaRPr lang="ru-RU" sz="1700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838689"/>
            <a:ext cx="9144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д.т.н., Чукреев Ю.Я.,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., Попова Л.А.,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., Бурцева И.Г., д.г.н.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Лаженцев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В.Н., </a:t>
            </a:r>
          </a:p>
          <a:p>
            <a:pPr algn="ctr">
              <a:defRPr/>
            </a:pP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Гаджиев Ю.А., к.геогр.н.  Дмитриева Т.Е., 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Фаузер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В.В., 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., д.т.н.,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Киселенко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А.Н.,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Тихонова Т.В.,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О.В Бурый, 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Иванов В.А.,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Тихомирова В.В.,  </a:t>
            </a:r>
          </a:p>
          <a:p>
            <a:pPr algn="ctr">
              <a:defRPr/>
            </a:pP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Стыров М.М.,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Максимов А.А., 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В.А.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Щенявский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к.т.н. Фомина В.Ф.,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к.э.н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Мальцева И.С., к.соц.н. Т.С. Лыткина 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79388" y="5158457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238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700" b="1" kern="0" cap="all" dirty="0">
                <a:solidFill>
                  <a:srgbClr val="7030A0"/>
                </a:solidFill>
                <a:latin typeface="+mn-lt"/>
              </a:rPr>
              <a:t>Сведения  о  деятельности   ученого  совета </a:t>
            </a:r>
            <a:endParaRPr lang="ru-RU" sz="1700" kern="0" cap="all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1995" name="Прямоугольник 10"/>
          <p:cNvSpPr>
            <a:spLocks noChangeArrowheads="1"/>
          </p:cNvSpPr>
          <p:nvPr/>
        </p:nvSpPr>
        <p:spPr bwMode="auto">
          <a:xfrm>
            <a:off x="0" y="5517232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В 2019 г. ученый совет Института работал в прежнем составе. Проведено 9 заседаний. На заседаниях совета заслушивались научные доклады, рассматривались научные работы, подготовленные к изданию, научные направления и программы работ совещаний, конференций, обсуждались и утверждались отчеты по завершающимся темам НИР, планы НИР и подготовки печатных изданий и проведения конференций в 2019 г.</a:t>
            </a:r>
            <a:endParaRPr lang="ru-RU" sz="15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0" y="431800"/>
            <a:ext cx="8964613" cy="6381750"/>
          </a:xfrm>
        </p:spPr>
        <p:txBody>
          <a:bodyPr/>
          <a:lstStyle/>
          <a:p>
            <a:pPr marL="324000" indent="0" algn="ctr" eaLnBrk="1" hangingPunct="1">
              <a:lnSpc>
                <a:spcPct val="83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900" b="1" cap="small" dirty="0" smtClean="0">
                <a:solidFill>
                  <a:srgbClr val="7030A0"/>
                </a:solidFill>
              </a:rPr>
              <a:t>Институт  проводил  исследования  по </a:t>
            </a:r>
            <a:r>
              <a:rPr lang="en-US" sz="1900" b="1" cap="small" dirty="0" smtClean="0">
                <a:solidFill>
                  <a:srgbClr val="7030A0"/>
                </a:solidFill>
              </a:rPr>
              <a:t>8</a:t>
            </a:r>
            <a:r>
              <a:rPr lang="ru-RU" sz="1900" b="1" cap="small" dirty="0" smtClean="0">
                <a:solidFill>
                  <a:srgbClr val="7030A0"/>
                </a:solidFill>
              </a:rPr>
              <a:t> трехлетним </a:t>
            </a:r>
          </a:p>
          <a:p>
            <a:pPr marL="324000" indent="0" algn="ctr" eaLnBrk="1" hangingPunct="1">
              <a:lnSpc>
                <a:spcPct val="83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900" b="1" cap="small" dirty="0" smtClean="0">
                <a:solidFill>
                  <a:srgbClr val="7030A0"/>
                </a:solidFill>
              </a:rPr>
              <a:t>плановым  темам государственных заданий  </a:t>
            </a:r>
            <a:r>
              <a:rPr lang="ru-RU" sz="1900" b="1" cap="small" dirty="0" smtClean="0">
                <a:solidFill>
                  <a:srgbClr val="FF0000"/>
                </a:solidFill>
              </a:rPr>
              <a:t> </a:t>
            </a:r>
            <a:endParaRPr lang="ru-RU" sz="17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180000" indent="-180000" eaLnBrk="1" hangingPunct="1">
              <a:spcBef>
                <a:spcPts val="0"/>
              </a:spcBef>
              <a:buNone/>
              <a:defRPr/>
            </a:pPr>
            <a:r>
              <a:rPr lang="ru-RU" sz="1500" b="1" spc="-20" dirty="0" smtClean="0">
                <a:solidFill>
                  <a:schemeClr val="accent5">
                    <a:lumMod val="25000"/>
                  </a:schemeClr>
                </a:solidFill>
              </a:rPr>
              <a:t>Институт работает по трем основным направлениям, отражающих его название:</a:t>
            </a:r>
          </a:p>
          <a:p>
            <a:pPr marL="180000" indent="-180000" eaLnBrk="1" hangingPunct="1">
              <a:spcBef>
                <a:spcPts val="0"/>
              </a:spcBef>
              <a:buNone/>
              <a:defRPr/>
            </a:pPr>
            <a:r>
              <a:rPr lang="ru-RU" sz="1400" b="1" spc="-20" dirty="0" smtClean="0">
                <a:solidFill>
                  <a:schemeClr val="accent5">
                    <a:lumMod val="50000"/>
                  </a:schemeClr>
                </a:solidFill>
              </a:rPr>
              <a:t>              - социально-демографические исследования;</a:t>
            </a:r>
          </a:p>
          <a:p>
            <a:pPr marL="180000" indent="-180000" eaLnBrk="1" hangingPunct="1">
              <a:spcBef>
                <a:spcPts val="0"/>
              </a:spcBef>
              <a:buNone/>
              <a:defRPr/>
            </a:pPr>
            <a:r>
              <a:rPr lang="ru-RU" sz="1400" b="1" spc="-20" dirty="0" smtClean="0">
                <a:solidFill>
                  <a:schemeClr val="accent5">
                    <a:lumMod val="50000"/>
                  </a:schemeClr>
                </a:solidFill>
              </a:rPr>
              <a:t>              - экономические исследования;</a:t>
            </a:r>
          </a:p>
          <a:p>
            <a:pPr marL="180000" indent="-180000" eaLnBrk="1" hangingPunct="1">
              <a:spcBef>
                <a:spcPts val="0"/>
              </a:spcBef>
              <a:buNone/>
              <a:defRPr/>
            </a:pPr>
            <a:r>
              <a:rPr lang="ru-RU" sz="1400" b="1" spc="-20" dirty="0" smtClean="0">
                <a:solidFill>
                  <a:schemeClr val="accent5">
                    <a:lumMod val="50000"/>
                  </a:schemeClr>
                </a:solidFill>
              </a:rPr>
              <a:t>              - исследования в области энергетики и транспорта</a:t>
            </a:r>
          </a:p>
          <a:p>
            <a:pPr marL="180000" indent="-180000" eaLnBrk="1" hangingPunct="1">
              <a:spcBef>
                <a:spcPts val="0"/>
              </a:spcBef>
              <a:buNone/>
              <a:defRPr/>
            </a:pPr>
            <a:endParaRPr lang="ru-RU" sz="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По Отделению общественных наук (ООН) РАН выполняются шесть тем:  </a:t>
            </a: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Направление 168.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Население северных территорий России: история формирования и перспективы развития»,</a:t>
            </a:r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                                  </a:t>
            </a:r>
            <a:r>
              <a:rPr lang="ru-RU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науч.рук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– </a:t>
            </a:r>
            <a:r>
              <a:rPr lang="ru-RU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д.э.н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В.В. </a:t>
            </a:r>
            <a:r>
              <a:rPr lang="ru-RU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Фаузер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завершение в 2021 г.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Направление 172.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«Повышение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конкурентнгоспособности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северных регионов России», </a:t>
            </a: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                              </a:t>
            </a:r>
            <a:r>
              <a:rPr lang="ru-RU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науч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рук. – </a:t>
            </a:r>
            <a:r>
              <a:rPr lang="ru-RU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к.э.н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Ю.А. Гаджиев – </a:t>
            </a: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завершение  в 2021 г. </a:t>
            </a: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Направление 173.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 «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Оценка ресурсной эффективности использования </a:t>
            </a:r>
            <a:r>
              <a:rPr lang="ru-RU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возобновимого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природного капитала северного региона», </a:t>
            </a: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                              </a:t>
            </a:r>
            <a:r>
              <a:rPr lang="ru-RU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науч.рук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– к.г.н. Т.Е. Дмитриева – </a:t>
            </a: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завершение в 2020 г.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Направление 173.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«Механизмы развития сельской экономики северного региона»,</a:t>
            </a: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                              </a:t>
            </a:r>
            <a:r>
              <a:rPr lang="ru-RU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науч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рук. – </a:t>
            </a:r>
            <a:r>
              <a:rPr lang="ru-RU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д.э.н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В.А. Иванов.    – </a:t>
            </a: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завершение в 2020 г.</a:t>
            </a:r>
            <a:endParaRPr lang="en-US" sz="1400" b="1" u="sng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Направление 173.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«Комплексная оценка природно-ресурсного потенциала  региона с  целью создания новых центров  экономического роста»,</a:t>
            </a: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                                 </a:t>
            </a:r>
            <a:r>
              <a:rPr lang="ru-RU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науч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рук. – </a:t>
            </a:r>
            <a:r>
              <a:rPr lang="ru-RU" sz="1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к.э.н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И.Г. Бурцева – </a:t>
            </a: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завершение в 202</a:t>
            </a:r>
            <a:r>
              <a:rPr lang="en-US" sz="1400" b="1" u="sng" dirty="0" smtClean="0">
                <a:solidFill>
                  <a:schemeClr val="accent5">
                    <a:lumMod val="25000"/>
                  </a:schemeClr>
                </a:solidFill>
              </a:rPr>
              <a:t>1 </a:t>
            </a: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г.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Направление 174.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«Научные основы исследования и обеспечения транспортной доступности территории северного региона</a:t>
            </a:r>
            <a:r>
              <a:rPr lang="ru-RU" sz="1400" b="1" spc="-2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»,</a:t>
            </a:r>
            <a:r>
              <a:rPr lang="ru-RU" sz="1400" b="1" spc="-3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b="1" spc="-3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                          </a:t>
            </a:r>
            <a:r>
              <a:rPr lang="ru-RU" sz="1400" b="1" spc="-3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науч</a:t>
            </a:r>
            <a:r>
              <a:rPr lang="ru-RU" sz="1400" b="1" spc="-3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рук. – д.т.н., </a:t>
            </a:r>
            <a:r>
              <a:rPr lang="ru-RU" sz="1400" b="1" spc="-3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д.э.н</a:t>
            </a:r>
            <a:r>
              <a:rPr lang="ru-RU" sz="1400" b="1" spc="-3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А.Н. </a:t>
            </a:r>
            <a:r>
              <a:rPr lang="ru-RU" sz="1400" b="1" spc="-3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Киселенко</a:t>
            </a:r>
            <a:r>
              <a:rPr lang="ru-RU" sz="1400" b="1" spc="-3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1400" b="1" u="sng" spc="-30" dirty="0" smtClean="0">
                <a:solidFill>
                  <a:schemeClr val="accent5">
                    <a:lumMod val="25000"/>
                  </a:schemeClr>
                </a:solidFill>
              </a:rPr>
              <a:t>завершение в 2020 г.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dirty="0" smtClean="0"/>
              <a:t> 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По Отделению энергетики, машиностроения, механики и процессов управления (</a:t>
            </a:r>
            <a:r>
              <a:rPr lang="ru-RU" sz="1400" b="1" dirty="0" err="1" smtClean="0">
                <a:solidFill>
                  <a:schemeClr val="accent5">
                    <a:lumMod val="25000"/>
                  </a:schemeClr>
                </a:solidFill>
              </a:rPr>
              <a:t>ОЭММиПУ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) РАН выполняются две темы с завершением в 2019 г.: </a:t>
            </a:r>
            <a:r>
              <a:rPr lang="ru-RU" sz="1400" b="1" dirty="0" smtClean="0">
                <a:solidFill>
                  <a:srgbClr val="C00000"/>
                </a:solidFill>
              </a:rPr>
              <a:t> </a:t>
            </a:r>
          </a:p>
          <a:p>
            <a:pPr marL="180000" indent="-18000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Направление 17.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«Эффективное управление процессами энергосбережения в экономике северных регионов», </a:t>
            </a:r>
          </a:p>
          <a:p>
            <a:pPr marL="180000" indent="-18000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                                               </a:t>
            </a:r>
            <a:r>
              <a:rPr lang="ru-RU" sz="1400" b="1" dirty="0" err="1" smtClean="0">
                <a:solidFill>
                  <a:srgbClr val="0000CC"/>
                </a:solidFill>
              </a:rPr>
              <a:t>науч</a:t>
            </a:r>
            <a:r>
              <a:rPr lang="ru-RU" sz="1400" b="1" dirty="0" smtClean="0">
                <a:solidFill>
                  <a:srgbClr val="0000CC"/>
                </a:solidFill>
              </a:rPr>
              <a:t>. рук. – </a:t>
            </a:r>
            <a:r>
              <a:rPr lang="ru-RU" sz="1400" b="1" dirty="0" err="1" smtClean="0">
                <a:solidFill>
                  <a:srgbClr val="0000CC"/>
                </a:solidFill>
              </a:rPr>
              <a:t>к.э.н</a:t>
            </a:r>
            <a:r>
              <a:rPr lang="ru-RU" sz="1400" b="1" dirty="0" smtClean="0">
                <a:solidFill>
                  <a:srgbClr val="0000CC"/>
                </a:solidFill>
              </a:rPr>
              <a:t>. О.В. Бурый – </a:t>
            </a: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завершены в 2019 г. продлены до 2020 г.</a:t>
            </a:r>
          </a:p>
          <a:p>
            <a:pPr marL="180000" indent="-18000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Направление 17.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1400" b="1" dirty="0" smtClean="0">
                <a:solidFill>
                  <a:srgbClr val="0000CC"/>
                </a:solidFill>
              </a:rPr>
              <a:t>«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Методы и модели исследования надежности интеллектуальных электроэнергетических систем», </a:t>
            </a:r>
            <a:endParaRPr lang="ru-RU" sz="1400" b="1" spc="-2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80000" indent="-18000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b="1" spc="-2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                          </a:t>
            </a:r>
            <a:r>
              <a:rPr lang="ru-RU" sz="1400" b="1" spc="-20" dirty="0" err="1" smtClean="0">
                <a:solidFill>
                  <a:srgbClr val="0000CC"/>
                </a:solidFill>
              </a:rPr>
              <a:t>науч</a:t>
            </a:r>
            <a:r>
              <a:rPr lang="ru-RU" sz="1400" b="1" spc="-20" dirty="0" smtClean="0">
                <a:solidFill>
                  <a:srgbClr val="0000CC"/>
                </a:solidFill>
              </a:rPr>
              <a:t>. рук., к.т.н. М.В. Хохлов – </a:t>
            </a:r>
            <a:r>
              <a:rPr lang="ru-RU" sz="1400" b="1" u="sng" spc="-20" dirty="0" smtClean="0">
                <a:solidFill>
                  <a:schemeClr val="accent5">
                    <a:lumMod val="25000"/>
                  </a:schemeClr>
                </a:solidFill>
              </a:rPr>
              <a:t>завершены в 2019 г.</a:t>
            </a:r>
            <a:r>
              <a:rPr lang="ru-RU" sz="1400" b="1" u="sng" dirty="0" smtClean="0">
                <a:solidFill>
                  <a:schemeClr val="accent5">
                    <a:lumMod val="25000"/>
                  </a:schemeClr>
                </a:solidFill>
              </a:rPr>
              <a:t> продлены до 2020 г.</a:t>
            </a:r>
            <a:endParaRPr lang="ru-RU" sz="1400" b="1" u="sng" spc="-2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180000" indent="-18000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400" b="1" u="sng" spc="-2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180000" indent="-180000">
              <a:lnSpc>
                <a:spcPct val="85000"/>
              </a:lnSpc>
              <a:buFont typeface="Wingdings" pitchFamily="2" charset="2"/>
              <a:buChar char="Ø"/>
              <a:defRPr/>
            </a:pPr>
            <a:endParaRPr lang="ru-RU" sz="1500" b="1" spc="-3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ru-RU" sz="15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spc="-30" dirty="0">
                <a:solidFill>
                  <a:srgbClr val="C00000"/>
                </a:solidFill>
              </a:rPr>
              <a:t>         </a:t>
            </a:r>
            <a:r>
              <a:rPr lang="ru-RU" sz="1500" b="1" i="1" spc="-50" dirty="0">
                <a:solidFill>
                  <a:srgbClr val="FFFFFF"/>
                </a:solidFill>
              </a:rPr>
              <a:t>И</a:t>
            </a:r>
            <a:r>
              <a:rPr lang="ru-RU" sz="1500" b="1" i="1" spc="-80" dirty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>
                <a:solidFill>
                  <a:srgbClr val="FF0000"/>
                </a:solidFill>
              </a:rPr>
              <a:t> </a:t>
            </a:r>
            <a:r>
              <a:rPr lang="ru-RU" sz="1500" b="1" i="1" spc="-80" dirty="0">
                <a:solidFill>
                  <a:srgbClr val="6565FF"/>
                </a:solidFill>
              </a:rPr>
              <a:t>проблем Севера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ФИЦ Коми </a:t>
            </a:r>
            <a:r>
              <a:rPr lang="ru-RU" sz="1500" b="1" i="1" spc="-80" dirty="0">
                <a:solidFill>
                  <a:srgbClr val="6565FF"/>
                </a:solidFill>
              </a:rPr>
              <a:t>НЦ </a:t>
            </a:r>
            <a:r>
              <a:rPr lang="ru-RU" sz="1500" b="1" i="1" spc="-80" dirty="0" err="1">
                <a:solidFill>
                  <a:srgbClr val="6565FF"/>
                </a:solidFill>
              </a:rPr>
              <a:t>УрО</a:t>
            </a:r>
            <a:r>
              <a:rPr lang="ru-RU" sz="1500" b="1" i="1" spc="-80" dirty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13316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17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2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0" y="981075"/>
            <a:ext cx="9144000" cy="31686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b="1" u="sng" dirty="0" smtClean="0">
                <a:solidFill>
                  <a:schemeClr val="accent5">
                    <a:lumMod val="25000"/>
                  </a:schemeClr>
                </a:solidFill>
              </a:rPr>
              <a:t>С академическими институтами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: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 ИЭ РАН, ИСЭПН РАН, ИПРЭ РАН, Институтом географии РАН, ИС РАН, ИСПИ РАН, ЦЭМИ РАН, ИНЭИ РАН, ИНП РАН, </a:t>
            </a:r>
            <a:r>
              <a:rPr lang="ru-RU" sz="1600" dirty="0" err="1" smtClean="0">
                <a:solidFill>
                  <a:schemeClr val="accent5">
                    <a:lumMod val="25000"/>
                  </a:schemeClr>
                </a:solidFill>
              </a:rPr>
              <a:t>ИМЭиПИ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 РАН, ИЭ УрО РАН, ИТФ УрО РАН, ИЭП Кольского НЦ РАН, ИСЭМ СО РАН,  </a:t>
            </a:r>
            <a:r>
              <a:rPr lang="ru-RU" sz="1600" dirty="0" err="1" smtClean="0">
                <a:solidFill>
                  <a:schemeClr val="accent5">
                    <a:lumMod val="25000"/>
                  </a:schemeClr>
                </a:solidFill>
              </a:rPr>
              <a:t>ИЭиОПП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 СО РАН, ИСЭРТ РАН и другие.</a:t>
            </a:r>
          </a:p>
          <a:p>
            <a:pPr>
              <a:buNone/>
              <a:defRPr/>
            </a:pP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</a:rPr>
              <a:t>С отраслевыми институтами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ОАО «Институт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Энергосетьпроект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», (г. Москва) АО «СО ЕЭС» (г. Москва), ОАО «НТЦ ЕЭС» (г. Санкт-Петербург), ПАО «ФСК ЕЭС» (г. Москва), ОАО «НТЦ ФСК» (г. Москва), ПАО «НП Совет рынка» (г. Москва) и другие.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b="1" u="sng" dirty="0" smtClean="0">
                <a:solidFill>
                  <a:schemeClr val="accent5">
                    <a:lumMod val="25000"/>
                  </a:schemeClr>
                </a:solidFill>
              </a:rPr>
              <a:t>С вузами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: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 Московский и С-Петербургский госуниверситеты, МЭИ (ТУ), УрФУ, НГТУ, НИИРЭС СВФУ, САФУ, </a:t>
            </a:r>
            <a:r>
              <a:rPr lang="ru-RU" sz="1600" dirty="0" err="1" smtClean="0">
                <a:solidFill>
                  <a:schemeClr val="accent5">
                    <a:lumMod val="25000"/>
                  </a:schemeClr>
                </a:solidFill>
              </a:rPr>
              <a:t>СыктГУ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,  СЛИ, УГТУ и другие. 17 научных сотрудников Института читают лекции и ведут практические занятия в вузах  В 2019 г. сотрудники Института являлись руководителями более 50 выпускных квалификационных работ в СЛИ и </a:t>
            </a:r>
            <a:r>
              <a:rPr lang="ru-RU" sz="1600" dirty="0" err="1" smtClean="0">
                <a:solidFill>
                  <a:schemeClr val="accent5">
                    <a:lumMod val="25000"/>
                  </a:schemeClr>
                </a:solidFill>
              </a:rPr>
              <a:t>СыктГУ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300" b="1" dirty="0" smtClean="0"/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928688" y="406400"/>
            <a:ext cx="7488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7030A0"/>
                </a:solidFill>
              </a:rPr>
              <a:t>ВЗАИМОДЕЙСТВИЕ  С АКАДЕМИЧЕСКОЙ, ВУЗОВСКОЙ И </a:t>
            </a:r>
            <a:endParaRPr lang="ru-RU" sz="1600">
              <a:solidFill>
                <a:srgbClr val="7030A0"/>
              </a:solidFill>
            </a:endParaRPr>
          </a:p>
          <a:p>
            <a:pPr algn="ctr"/>
            <a:r>
              <a:rPr lang="ru-RU" sz="1600" b="1">
                <a:solidFill>
                  <a:srgbClr val="7030A0"/>
                </a:solidFill>
              </a:rPr>
              <a:t>ОТРАСЛЕВОЙ  НАУКОЙ </a:t>
            </a:r>
            <a:endParaRPr lang="ru-RU" sz="1600">
              <a:solidFill>
                <a:srgbClr val="7030A0"/>
              </a:solidFill>
            </a:endParaRPr>
          </a:p>
        </p:txBody>
      </p:sp>
      <p:sp>
        <p:nvSpPr>
          <p:cNvPr id="45061" name="Oval 5"/>
          <p:cNvSpPr>
            <a:spLocks noChangeAspect="1" noChangeArrowheads="1"/>
          </p:cNvSpPr>
          <p:nvPr/>
        </p:nvSpPr>
        <p:spPr bwMode="auto">
          <a:xfrm>
            <a:off x="53975" y="44450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5062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dirty="0" smtClean="0">
                <a:solidFill>
                  <a:srgbClr val="FF3300"/>
                </a:solidFill>
                <a:latin typeface="Arial Black" pitchFamily="34" charset="0"/>
              </a:rPr>
              <a:t>3</a:t>
            </a:r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6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11188" y="3933825"/>
            <a:ext cx="77771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b="1" cap="all" dirty="0">
                <a:solidFill>
                  <a:srgbClr val="7030A0"/>
                </a:solidFill>
              </a:rPr>
              <a:t>Приоритеты  работы  на  </a:t>
            </a:r>
            <a:r>
              <a:rPr lang="ru-RU" sz="1700" b="1" cap="all" dirty="0" smtClean="0">
                <a:solidFill>
                  <a:srgbClr val="7030A0"/>
                </a:solidFill>
              </a:rPr>
              <a:t>2020 </a:t>
            </a:r>
            <a:r>
              <a:rPr lang="ru-RU" sz="1700" b="1" dirty="0">
                <a:solidFill>
                  <a:srgbClr val="7030A0"/>
                </a:solidFill>
              </a:rPr>
              <a:t>г</a:t>
            </a:r>
            <a:r>
              <a:rPr lang="ru-RU" sz="1700" b="1" cap="all" dirty="0">
                <a:solidFill>
                  <a:srgbClr val="7030A0"/>
                </a:solidFill>
              </a:rPr>
              <a:t>.</a:t>
            </a:r>
            <a:endParaRPr lang="ru-RU" sz="1700" dirty="0">
              <a:solidFill>
                <a:srgbClr val="7030A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84213" y="4292600"/>
            <a:ext cx="77041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1. Развитие международного сотрудничества.</a:t>
            </a:r>
          </a:p>
          <a:p>
            <a:pPr marL="216000" indent="-216000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2. Публикации в престижных научных изданиях с высоким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импакт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фактором.</a:t>
            </a:r>
          </a:p>
          <a:p>
            <a:pPr marL="216000" indent="-216000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3. Инновации – договора с хозяйствующими субъектами, министерствами и ведомствами.</a:t>
            </a:r>
          </a:p>
          <a:p>
            <a:pPr marL="252000" indent="-252000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4. Гранты различных научных фондов. </a:t>
            </a:r>
          </a:p>
          <a:p>
            <a:pPr marL="252000" indent="-252000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5. Привлечение молодых специалистов и омоложение коллектива.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Tx/>
              <a:buAutoNum type="arabicPeriod"/>
              <a:defRPr/>
            </a:pPr>
            <a:endParaRPr lang="ru-RU" sz="1600" kern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solidFill>
                <a:srgbClr val="0070C0"/>
              </a:solidFill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300" b="1" kern="0" dirty="0"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2366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6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 ВНИМАНИЕ!</a:t>
            </a: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6085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37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marL="324000" indent="0" algn="ctr" eaLnBrk="1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900" b="1" cap="small" dirty="0" smtClean="0">
                <a:solidFill>
                  <a:srgbClr val="7030A0"/>
                </a:solidFill>
              </a:rPr>
              <a:t>Институт  проводил  исследования  по  7  грантам  </a:t>
            </a:r>
          </a:p>
          <a:p>
            <a:pPr marL="324000" indent="0" algn="ctr" eaLnBrk="1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900" b="1" cap="small" dirty="0" smtClean="0">
                <a:solidFill>
                  <a:srgbClr val="7030A0"/>
                </a:solidFill>
              </a:rPr>
              <a:t>Российского Фонда Фундаментальных Исследований</a:t>
            </a:r>
          </a:p>
          <a:p>
            <a:pPr marL="324000" indent="0" algn="ctr" eaLnBrk="1" hangingPunct="1">
              <a:lnSpc>
                <a:spcPct val="9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500" b="1" u="sng" cap="all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1. Грант РФФИ № 19-110-50091 «Население мировой Арктики: российский и зарубежный подходы к изучению демографических проблем и заселению территорий»,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науч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рук. –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д.э.н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В.В.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Фаузер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2. Грант РФФИ № 19-010-00881 «Продолжительность жизни российского населения: возможности достижения «80 плюс»,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№ </a:t>
            </a:r>
            <a:r>
              <a:rPr lang="ru-RU" sz="1500" dirty="0" err="1" smtClean="0">
                <a:solidFill>
                  <a:schemeClr val="accent5">
                    <a:lumMod val="25000"/>
                  </a:schemeClr>
                </a:solidFill>
              </a:rPr>
              <a:t>гос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. регистрации АААА-А19-119032690035-7, </a:t>
            </a:r>
            <a:r>
              <a:rPr lang="ru-RU" sz="1500" dirty="0" err="1" smtClean="0">
                <a:solidFill>
                  <a:schemeClr val="accent5">
                    <a:lumMod val="25000"/>
                  </a:schemeClr>
                </a:solidFill>
              </a:rPr>
              <a:t>науч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. рук. –  </a:t>
            </a:r>
            <a:r>
              <a:rPr lang="ru-RU" sz="1500" dirty="0" err="1" smtClean="0">
                <a:solidFill>
                  <a:schemeClr val="accent5">
                    <a:lumMod val="25000"/>
                  </a:schemeClr>
                </a:solidFill>
              </a:rPr>
              <a:t>д.э.н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. Л.А. Попова.</a:t>
            </a:r>
            <a:endParaRPr lang="ru-RU" sz="15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3. Грант РФФИ № 20-510-00007 «Методология оценки и сравнительный анализ устойчивого развития малых и средних городов в условиях агломерационного эффекта (на примере Севера России и Республики Беларусь)»,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науч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рук. –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д.э.н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В.В.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Фаузер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4. Грант РФФИ №18-410-110002 «Занятость населения в малом предпринимательстве (на примере Республики Коми)»,  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№ </a:t>
            </a:r>
            <a:r>
              <a:rPr lang="ru-RU" sz="1500" dirty="0" err="1" smtClean="0">
                <a:solidFill>
                  <a:schemeClr val="accent5">
                    <a:lumMod val="25000"/>
                  </a:schemeClr>
                </a:solidFill>
              </a:rPr>
              <a:t>гос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. регистрации  АААА-А18-118111990016-6,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       </a:t>
            </a:r>
            <a:r>
              <a:rPr lang="ru-RU" sz="1500" dirty="0" err="1" smtClean="0">
                <a:solidFill>
                  <a:schemeClr val="accent5">
                    <a:lumMod val="25000"/>
                  </a:schemeClr>
                </a:solidFill>
              </a:rPr>
              <a:t>науч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. рук. – </a:t>
            </a:r>
            <a:r>
              <a:rPr lang="ru-RU" sz="1500" dirty="0" err="1" smtClean="0">
                <a:solidFill>
                  <a:schemeClr val="accent5">
                    <a:lumMod val="25000"/>
                  </a:schemeClr>
                </a:solidFill>
              </a:rPr>
              <a:t>к.э.н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. М.А. Терентьева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5. Грант РФФИ №18-010-00509 «Факторы и механизмы взаимовлияния миграционных процессов и динамики социально-экономического развития арктических регионов России»,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№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гос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регистрации АААА-А18-118040290204-7,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науч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рук. –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д.э.н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А.Г.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Шеломенцев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, исполнитель –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д.э.н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В.В.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Фаузер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6. Грант РФФИ № 18-410-110005 «Налогообложение природопользования и экономическое развитие территорий Европейской зоны Российской Арктики: оценка результативности и научное обоснование практических действий как объективной основы налогообложения и формирования доходов бюджета, направленных на финансирование общественных благ», </a:t>
            </a:r>
            <a:r>
              <a:rPr lang="ru-RU" sz="1500" dirty="0" err="1" smtClean="0">
                <a:solidFill>
                  <a:schemeClr val="accent5">
                    <a:lumMod val="25000"/>
                  </a:schemeClr>
                </a:solidFill>
              </a:rPr>
              <a:t>науч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. рук. </a:t>
            </a:r>
            <a:r>
              <a:rPr lang="ru-RU" sz="1500" dirty="0" err="1" smtClean="0">
                <a:solidFill>
                  <a:schemeClr val="accent5">
                    <a:lumMod val="25000"/>
                  </a:schemeClr>
                </a:solidFill>
              </a:rPr>
              <a:t>д.э.н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. С.И. </a:t>
            </a:r>
            <a:r>
              <a:rPr lang="ru-RU" sz="1500" dirty="0" err="1" smtClean="0">
                <a:solidFill>
                  <a:schemeClr val="accent5">
                    <a:lumMod val="25000"/>
                  </a:schemeClr>
                </a:solidFill>
              </a:rPr>
              <a:t>Чужмарова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 (СГУ им. П. Сорокина), при участии чл.-корр. РАН, д.г.н. В.Н. </a:t>
            </a:r>
            <a:r>
              <a:rPr lang="ru-RU" sz="1500" dirty="0" err="1" smtClean="0">
                <a:solidFill>
                  <a:schemeClr val="accent5">
                    <a:lumMod val="25000"/>
                  </a:schemeClr>
                </a:solidFill>
              </a:rPr>
              <a:t>Лаженцева</a:t>
            </a:r>
            <a:r>
              <a:rPr lang="ru-RU" sz="1500" dirty="0" smtClean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7. Грант РФФИ № 18-05-60005 «Экосистемы и природопользование в арктических регионах России в контексте стратегий адаптации к изменению климата и устойчивого развития» (Арктика)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(№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гос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РегистрацииАААА-А19-119041790069-3,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научн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рук.  – д.г.н. О.А. Анисимов). Участие с.н.с. лаборатории экономики природопользования,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к.э.н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 А.С. Щербаковой.</a:t>
            </a:r>
          </a:p>
          <a:p>
            <a:pPr>
              <a:spcBef>
                <a:spcPts val="0"/>
              </a:spcBef>
              <a:buNone/>
            </a:pPr>
            <a:endParaRPr lang="ru-RU" sz="15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AutoNum type="arabicPeriod" startAt="3"/>
              <a:defRPr/>
            </a:pPr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1600" b="1" cap="small" dirty="0" smtClean="0">
                <a:solidFill>
                  <a:srgbClr val="002060"/>
                </a:solidFill>
              </a:rPr>
              <a:t>     </a:t>
            </a:r>
            <a:endParaRPr lang="ru-RU" sz="1600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00CC"/>
                </a:solidFill>
              </a:rPr>
              <a:t>.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14340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1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3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8" name="Group 68"/>
          <p:cNvGraphicFramePr>
            <a:graphicFrameLocks noGrp="1"/>
          </p:cNvGraphicFramePr>
          <p:nvPr>
            <p:ph idx="4294967295"/>
          </p:nvPr>
        </p:nvGraphicFramePr>
        <p:xfrm>
          <a:off x="0" y="1125538"/>
          <a:ext cx="9144003" cy="5399234"/>
        </p:xfrm>
        <a:graphic>
          <a:graphicData uri="http://schemas.openxmlformats.org/drawingml/2006/table">
            <a:tbl>
              <a:tblPr/>
              <a:tblGrid>
                <a:gridCol w="5333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59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Темы, получившие субсидии из федерального бюджета в рамках основных направлений НИР Института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Темы, финансируемые на конкурсной основе (Программы фундаментальных исследований Президиума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УрО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РАН)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4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Проекты, гранты РФФИ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Инновационная деятельность – хозяйственные договора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финансируемые из бюджета Республики Коми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финансируемые отечественными  заказчиками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в том числе с международным  участием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50825" y="476250"/>
            <a:ext cx="8713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kern="0" cap="all" dirty="0">
                <a:solidFill>
                  <a:srgbClr val="7030A0"/>
                </a:solidFill>
                <a:latin typeface="+mn-lt"/>
              </a:rPr>
              <a:t>Динамика изменения ЧИСЛА тем,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kern="0" cap="all" dirty="0">
                <a:solidFill>
                  <a:srgbClr val="7030A0"/>
                </a:solidFill>
                <a:latin typeface="+mn-lt"/>
              </a:rPr>
              <a:t>Разрабатываемых в Институте  за период  </a:t>
            </a:r>
            <a:r>
              <a:rPr lang="ru-RU" b="1" kern="0" dirty="0">
                <a:solidFill>
                  <a:srgbClr val="7030A0"/>
                </a:solidFill>
                <a:latin typeface="+mn-lt"/>
              </a:rPr>
              <a:t>с</a:t>
            </a:r>
            <a:r>
              <a:rPr lang="ru-RU" b="1" kern="0" cap="all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kern="0" cap="all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b="1" kern="0" dirty="0" smtClean="0">
                <a:solidFill>
                  <a:srgbClr val="7030A0"/>
                </a:solidFill>
                <a:latin typeface="+mn-lt"/>
              </a:rPr>
              <a:t>2016 по 2020 </a:t>
            </a:r>
            <a:r>
              <a:rPr lang="ru-RU" b="1" kern="0" dirty="0">
                <a:solidFill>
                  <a:srgbClr val="7030A0"/>
                </a:solidFill>
                <a:latin typeface="+mn-lt"/>
              </a:rPr>
              <a:t>годы</a:t>
            </a:r>
          </a:p>
        </p:txBody>
      </p:sp>
      <p:sp>
        <p:nvSpPr>
          <p:cNvPr id="16439" name="Oval 5"/>
          <p:cNvSpPr>
            <a:spLocks noChangeAspect="1" noChangeArrowheads="1"/>
          </p:cNvSpPr>
          <p:nvPr/>
        </p:nvSpPr>
        <p:spPr bwMode="auto">
          <a:xfrm>
            <a:off x="53975" y="53975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440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4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0" y="412081"/>
            <a:ext cx="9144000" cy="35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kern="0" cap="all" dirty="0">
                <a:solidFill>
                  <a:srgbClr val="7030A0"/>
                </a:solidFill>
                <a:latin typeface="+mn-lt"/>
              </a:rPr>
              <a:t>Направление </a:t>
            </a:r>
            <a:r>
              <a:rPr lang="ru-RU" sz="1600" b="1" kern="0" cap="all" dirty="0" smtClean="0">
                <a:solidFill>
                  <a:srgbClr val="7030A0"/>
                </a:solidFill>
                <a:latin typeface="+mn-lt"/>
              </a:rPr>
              <a:t>социально-демографических исследований</a:t>
            </a:r>
            <a:endParaRPr lang="ru-RU" sz="600" b="1" i="1" kern="0" cap="all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35496" y="53975"/>
            <a:ext cx="446088" cy="446088"/>
            <a:chOff x="53975" y="53975"/>
            <a:chExt cx="446088" cy="446088"/>
          </a:xfrm>
        </p:grpSpPr>
        <p:sp>
          <p:nvSpPr>
            <p:cNvPr id="18" name="Oval 5"/>
            <p:cNvSpPr>
              <a:spLocks noChangeAspect="1" noChangeArrowheads="1"/>
            </p:cNvSpPr>
            <p:nvPr/>
          </p:nvSpPr>
          <p:spPr bwMode="auto">
            <a:xfrm>
              <a:off x="53975" y="53975"/>
              <a:ext cx="446088" cy="44608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9" name="Text Box 6"/>
            <p:cNvSpPr txBox="1">
              <a:spLocks noChangeAspect="1" noChangeArrowheads="1"/>
            </p:cNvSpPr>
            <p:nvPr/>
          </p:nvSpPr>
          <p:spPr bwMode="auto">
            <a:xfrm>
              <a:off x="141288" y="136525"/>
              <a:ext cx="2873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600" dirty="0" smtClean="0">
                  <a:solidFill>
                    <a:srgbClr val="FF3300"/>
                  </a:solidFill>
                  <a:latin typeface="Arial Black" pitchFamily="34" charset="0"/>
                </a:rPr>
                <a:t>5</a:t>
              </a:r>
              <a:endParaRPr lang="ru-RU" sz="1600" dirty="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>
                <a:solidFill>
                  <a:srgbClr val="FFFFFF"/>
                </a:solidFill>
              </a:rPr>
              <a:t>И</a:t>
            </a:r>
            <a:r>
              <a:rPr lang="ru-RU" sz="1500" b="1" i="1" spc="-80" dirty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>
                <a:solidFill>
                  <a:srgbClr val="FF0000"/>
                </a:solidFill>
              </a:rPr>
              <a:t> </a:t>
            </a:r>
            <a:r>
              <a:rPr lang="ru-RU" sz="1500" b="1" i="1" spc="-80" dirty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>
                <a:solidFill>
                  <a:srgbClr val="6565FF"/>
                </a:solidFill>
              </a:rPr>
              <a:t>УрО</a:t>
            </a:r>
            <a:r>
              <a:rPr lang="ru-RU" sz="1500" b="1" i="1" spc="-80" dirty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697195"/>
            <a:ext cx="903649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chemeClr val="accent5">
                    <a:lumMod val="25000"/>
                  </a:schemeClr>
                </a:solidFill>
              </a:rPr>
              <a:t>Лаборатория демографии и социального </a:t>
            </a: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управления</a:t>
            </a:r>
            <a:endParaRPr lang="ru-RU" sz="15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BFD2166-5569-4B43-B716-FEB26A26FD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8920"/>
            <a:ext cx="6624736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AD22E0-4965-4FD6-987C-1C2BC1E07205}"/>
              </a:ext>
            </a:extLst>
          </p:cNvPr>
          <p:cNvSpPr txBox="1"/>
          <p:nvPr/>
        </p:nvSpPr>
        <p:spPr>
          <a:xfrm>
            <a:off x="0" y="2132856"/>
            <a:ext cx="66602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Изменение </a:t>
            </a:r>
            <a:r>
              <a:rPr lang="ru-RU" sz="1500" b="1" dirty="0">
                <a:solidFill>
                  <a:schemeClr val="accent5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численности населения городов и поселков городского типа </a:t>
            </a: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российского Севера</a:t>
            </a:r>
            <a:r>
              <a:rPr lang="ru-RU" sz="1500" b="1" dirty="0">
                <a:solidFill>
                  <a:schemeClr val="accent5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1989-2020 гг., %.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5273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     Доказано, что если в ближайшие годы сохранится современная динамика демографических и миграционных процессов, то Север и Арктика по-прежнему будут терять население, сохранится перевес численности женщин, возрастет демографическая нагрузка на население трудоспособного возраста.</a:t>
            </a:r>
            <a:endParaRPr lang="ru-RU" sz="1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4AD22E0-4965-4FD6-987C-1C2BC1E07205}"/>
              </a:ext>
            </a:extLst>
          </p:cNvPr>
          <p:cNvSpPr txBox="1"/>
          <p:nvPr/>
        </p:nvSpPr>
        <p:spPr>
          <a:xfrm>
            <a:off x="6660232" y="2708920"/>
            <a:ext cx="248376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Дана оценка социально-экономическому и демографическому потенциалам российского Севера (1939-2019 гг.), выполнена классификация административно-территориальных образований по составу, численности и плотности населения, проведен анализ динамики численности населения, показана роль естественного и механического приростов.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991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35496" y="53975"/>
            <a:ext cx="446088" cy="446088"/>
            <a:chOff x="53975" y="53975"/>
            <a:chExt cx="446088" cy="446088"/>
          </a:xfrm>
        </p:grpSpPr>
        <p:sp>
          <p:nvSpPr>
            <p:cNvPr id="18" name="Oval 5"/>
            <p:cNvSpPr>
              <a:spLocks noChangeAspect="1" noChangeArrowheads="1"/>
            </p:cNvSpPr>
            <p:nvPr/>
          </p:nvSpPr>
          <p:spPr bwMode="auto">
            <a:xfrm>
              <a:off x="53975" y="53975"/>
              <a:ext cx="446088" cy="44608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9" name="Text Box 6"/>
            <p:cNvSpPr txBox="1">
              <a:spLocks noChangeAspect="1" noChangeArrowheads="1"/>
            </p:cNvSpPr>
            <p:nvPr/>
          </p:nvSpPr>
          <p:spPr bwMode="auto">
            <a:xfrm>
              <a:off x="141288" y="136525"/>
              <a:ext cx="2873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600" dirty="0" smtClean="0">
                  <a:solidFill>
                    <a:srgbClr val="FF3300"/>
                  </a:solidFill>
                  <a:latin typeface="Arial Black" pitchFamily="34" charset="0"/>
                </a:rPr>
                <a:t>6</a:t>
              </a:r>
              <a:endParaRPr lang="ru-RU" sz="1600" dirty="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>
                <a:solidFill>
                  <a:srgbClr val="FFFFFF"/>
                </a:solidFill>
              </a:rPr>
              <a:t>И</a:t>
            </a:r>
            <a:r>
              <a:rPr lang="ru-RU" sz="1500" b="1" i="1" spc="-80" dirty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>
                <a:solidFill>
                  <a:srgbClr val="FF0000"/>
                </a:solidFill>
              </a:rPr>
              <a:t> </a:t>
            </a:r>
            <a:r>
              <a:rPr lang="ru-RU" sz="1500" b="1" i="1" spc="-80" dirty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>
                <a:solidFill>
                  <a:srgbClr val="6565FF"/>
                </a:solidFill>
              </a:rPr>
              <a:t>УрО</a:t>
            </a:r>
            <a:r>
              <a:rPr lang="ru-RU" sz="1500" b="1" i="1" spc="-80" dirty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96DD577-29E6-4795-9A7E-775F0A7E23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4" y="476673"/>
            <a:ext cx="514908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5ACB0BF-3851-4032-94B5-F4471E12427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212976"/>
            <a:ext cx="4355976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4AD22E0-4965-4FD6-987C-1C2BC1E07205}"/>
              </a:ext>
            </a:extLst>
          </p:cNvPr>
          <p:cNvSpPr txBox="1"/>
          <p:nvPr/>
        </p:nvSpPr>
        <p:spPr>
          <a:xfrm>
            <a:off x="4499992" y="3645024"/>
            <a:ext cx="4644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Стандартизованный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смертности населения городских округов и муниципальных районов российского Севера, 2015-2018 гг.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4AD22E0-4965-4FD6-987C-1C2BC1E07205}"/>
              </a:ext>
            </a:extLst>
          </p:cNvPr>
          <p:cNvSpPr txBox="1"/>
          <p:nvPr/>
        </p:nvSpPr>
        <p:spPr>
          <a:xfrm>
            <a:off x="0" y="620688"/>
            <a:ext cx="4067944" cy="1803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маршруты миграции из муниципальных образований российской Арктики, 2015 г. Зелеными стрелками отмечены потоки внутри Арктики, синими – в города за пределами Арктики, красными – в Москву и Санкт-Петербург.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4AD22E0-4965-4FD6-987C-1C2BC1E07205}"/>
              </a:ext>
            </a:extLst>
          </p:cNvPr>
          <p:cNvSpPr txBox="1"/>
          <p:nvPr/>
        </p:nvSpPr>
        <p:spPr>
          <a:xfrm>
            <a:off x="4572000" y="4653136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Установлено, что более половины городских округов и муниципальных районов не достигают </a:t>
            </a:r>
            <a:r>
              <a:rPr lang="ru-RU" sz="1400" b="1" dirty="0" err="1" smtClean="0">
                <a:solidFill>
                  <a:schemeClr val="accent5">
                    <a:lumMod val="25000"/>
                  </a:schemeClr>
                </a:solidFill>
              </a:rPr>
              <a:t>среднероссийского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 уровня ни по одному из трех показателей (возраст умерших, отношение </a:t>
            </a:r>
            <a:r>
              <a:rPr lang="ru-RU" sz="1400" b="1" dirty="0" err="1" smtClean="0">
                <a:solidFill>
                  <a:schemeClr val="accent5">
                    <a:lumMod val="25000"/>
                  </a:schemeClr>
                </a:solidFill>
              </a:rPr>
              <a:t>з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</a:rPr>
              <a:t>/платы к уровню цен и продолжительность обучения населения). При этом в 2015-2018 гг. динамика показателей на большей части северных территорий была хуже, чем по стране в целом.</a:t>
            </a:r>
            <a:endParaRPr lang="ru-RU" sz="1400" b="1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94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35496" y="53975"/>
            <a:ext cx="446088" cy="446088"/>
            <a:chOff x="53975" y="53975"/>
            <a:chExt cx="446088" cy="446088"/>
          </a:xfrm>
        </p:grpSpPr>
        <p:sp>
          <p:nvSpPr>
            <p:cNvPr id="18" name="Oval 5"/>
            <p:cNvSpPr>
              <a:spLocks noChangeAspect="1" noChangeArrowheads="1"/>
            </p:cNvSpPr>
            <p:nvPr/>
          </p:nvSpPr>
          <p:spPr bwMode="auto">
            <a:xfrm>
              <a:off x="53975" y="53975"/>
              <a:ext cx="446088" cy="44608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9" name="Text Box 6"/>
            <p:cNvSpPr txBox="1">
              <a:spLocks noChangeAspect="1" noChangeArrowheads="1"/>
            </p:cNvSpPr>
            <p:nvPr/>
          </p:nvSpPr>
          <p:spPr bwMode="auto">
            <a:xfrm>
              <a:off x="141288" y="136525"/>
              <a:ext cx="2873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600" dirty="0" smtClean="0">
                  <a:solidFill>
                    <a:srgbClr val="FF3300"/>
                  </a:solidFill>
                  <a:latin typeface="Arial Black" pitchFamily="34" charset="0"/>
                </a:rPr>
                <a:t>7</a:t>
              </a:r>
              <a:endParaRPr lang="ru-RU" sz="1600" dirty="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>
                <a:solidFill>
                  <a:srgbClr val="FFFFFF"/>
                </a:solidFill>
              </a:rPr>
              <a:t>И</a:t>
            </a:r>
            <a:r>
              <a:rPr lang="ru-RU" sz="1500" b="1" i="1" spc="-80" dirty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>
                <a:solidFill>
                  <a:srgbClr val="FF0000"/>
                </a:solidFill>
              </a:rPr>
              <a:t> </a:t>
            </a:r>
            <a:r>
              <a:rPr lang="ru-RU" sz="1500" b="1" i="1" spc="-80" dirty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>
                <a:solidFill>
                  <a:srgbClr val="6565FF"/>
                </a:solidFill>
              </a:rPr>
              <a:t>УрО</a:t>
            </a:r>
            <a:r>
              <a:rPr lang="ru-RU" sz="1500" b="1" i="1" spc="-80" dirty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0" y="404664"/>
            <a:ext cx="9144000" cy="35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kern="0" cap="all" dirty="0" smtClean="0">
                <a:solidFill>
                  <a:srgbClr val="7030A0"/>
                </a:solidFill>
                <a:latin typeface="+mn-lt"/>
              </a:rPr>
              <a:t>Направление  социально-экономических  исследований</a:t>
            </a:r>
            <a:endParaRPr lang="ru-RU" sz="600" b="1" i="1" kern="0" cap="all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0688"/>
            <a:ext cx="9036496" cy="57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500" b="1" dirty="0" smtClean="0">
                <a:solidFill>
                  <a:srgbClr val="CACAFF">
                    <a:lumMod val="25000"/>
                  </a:srgbClr>
                </a:solidFill>
              </a:rPr>
              <a:t>Лаборатории:    проблем территориального развития;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500" b="1" dirty="0" smtClean="0">
                <a:solidFill>
                  <a:srgbClr val="CACAFF">
                    <a:lumMod val="25000"/>
                  </a:srgbClr>
                </a:solidFill>
              </a:rPr>
              <a:t>                  экономики природопользования</a:t>
            </a:r>
            <a:endParaRPr lang="ru-RU" sz="1500" b="1" dirty="0" smtClean="0">
              <a:solidFill>
                <a:srgbClr val="9999FF">
                  <a:lumMod val="50000"/>
                </a:srgbClr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0" y="1052736"/>
            <a:ext cx="9144000" cy="9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700" b="1" i="1" kern="0" dirty="0" smtClean="0">
                <a:solidFill>
                  <a:srgbClr val="7030A0"/>
                </a:solidFill>
                <a:latin typeface="+mn-lt"/>
              </a:rPr>
              <a:t>    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На примере республики Коми показана эффективность перестройки структуры хозяйства арктических и северных территорий на основе экологически приемлемых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</a:rPr>
              <a:t>гео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 - и биотехнологий, включенных в систему крупного, среднего и малого бизнеса.</a:t>
            </a:r>
            <a:endParaRPr lang="ru-RU" sz="1500" b="1" kern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2754810278"/>
              </p:ext>
            </p:extLst>
          </p:nvPr>
        </p:nvGraphicFramePr>
        <p:xfrm>
          <a:off x="395536" y="2708920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496" y="1700808"/>
            <a:ext cx="9036496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Оценка ресурсной эффективности выполнена методом декаплинга и разработанными исполнителями способами измерения эколого-экономических элементов корректировки валовых накоплений: прироста за счет ценности экосистемных услуг, потерь из-за заболеваемости и смертности населения, а также из-за истощения лесных ресурсов.</a:t>
            </a:r>
            <a:endParaRPr lang="ru-RU" sz="15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345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Oval 5"/>
          <p:cNvSpPr>
            <a:spLocks noChangeAspect="1" noChangeArrowheads="1"/>
          </p:cNvSpPr>
          <p:nvPr/>
        </p:nvSpPr>
        <p:spPr bwMode="auto">
          <a:xfrm>
            <a:off x="53975" y="44450"/>
            <a:ext cx="446088" cy="446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8677" name="Text Box 6"/>
          <p:cNvSpPr txBox="1">
            <a:spLocks noChangeAspect="1" noChangeArrowheads="1"/>
          </p:cNvSpPr>
          <p:nvPr/>
        </p:nvSpPr>
        <p:spPr bwMode="auto">
          <a:xfrm>
            <a:off x="141288" y="136525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Arial Black" pitchFamily="34" charset="0"/>
              </a:rPr>
              <a:t>8</a:t>
            </a:r>
            <a:endParaRPr lang="ru-RU" sz="1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92696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dirty="0" smtClean="0">
                <a:solidFill>
                  <a:schemeClr val="accent5">
                    <a:lumMod val="25000"/>
                  </a:schemeClr>
                </a:solidFill>
              </a:rPr>
              <a:t>    Выполнена территориально-дифференцированная крупномасштабная оценка истощения и компенсационного восстановления лесных ресурсов.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500" i="1" dirty="0">
                <a:solidFill>
                  <a:srgbClr val="C00000"/>
                </a:solidFill>
              </a:rPr>
              <a:t>        </a:t>
            </a:r>
            <a:r>
              <a:rPr lang="ru-RU" sz="1500" b="1" i="1" spc="-50" dirty="0" smtClean="0">
                <a:solidFill>
                  <a:srgbClr val="FFFFFF"/>
                </a:solidFill>
              </a:rPr>
              <a:t>И</a:t>
            </a:r>
            <a:r>
              <a:rPr lang="ru-RU" sz="1500" b="1" i="1" spc="-80" dirty="0" smtClean="0">
                <a:solidFill>
                  <a:srgbClr val="FFFFFF"/>
                </a:solidFill>
              </a:rPr>
              <a:t>нститут </a:t>
            </a:r>
            <a:r>
              <a:rPr lang="ru-RU" sz="1500" b="1" i="1" spc="-80" dirty="0" smtClean="0">
                <a:solidFill>
                  <a:schemeClr val="bg1"/>
                </a:solidFill>
              </a:rPr>
              <a:t>социально-экономических и </a:t>
            </a:r>
            <a:r>
              <a:rPr lang="ru-RU" sz="1500" b="1" i="1" spc="-80" dirty="0" smtClean="0">
                <a:solidFill>
                  <a:srgbClr val="0000E5"/>
                </a:solidFill>
              </a:rPr>
              <a:t>энергетических</a:t>
            </a:r>
            <a:r>
              <a:rPr lang="ru-RU" sz="1500" b="1" i="1" spc="-80" dirty="0" smtClean="0">
                <a:solidFill>
                  <a:srgbClr val="FF0000"/>
                </a:solidFill>
              </a:rPr>
              <a:t> 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проблем Севера  ФИЦ Коми НЦ </a:t>
            </a:r>
            <a:r>
              <a:rPr lang="ru-RU" sz="1500" b="1" i="1" spc="-80" dirty="0" err="1" smtClean="0">
                <a:solidFill>
                  <a:srgbClr val="6565FF"/>
                </a:solidFill>
              </a:rPr>
              <a:t>УрО</a:t>
            </a:r>
            <a:r>
              <a:rPr lang="ru-RU" sz="1500" b="1" i="1" spc="-80" dirty="0" smtClean="0">
                <a:solidFill>
                  <a:srgbClr val="6565FF"/>
                </a:solidFill>
              </a:rPr>
              <a:t> РАН</a:t>
            </a:r>
            <a:endParaRPr lang="ru-RU" sz="1500" b="1" spc="-80" dirty="0">
              <a:solidFill>
                <a:srgbClr val="6565FF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801151988"/>
              </p:ext>
            </p:extLst>
          </p:nvPr>
        </p:nvGraphicFramePr>
        <p:xfrm>
          <a:off x="0" y="1196752"/>
          <a:ext cx="9144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23528" y="404664"/>
            <a:ext cx="8209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1600" b="1" cap="all" dirty="0">
                <a:solidFill>
                  <a:srgbClr val="9999FF">
                    <a:lumMod val="50000"/>
                  </a:srgbClr>
                </a:solidFill>
              </a:rPr>
              <a:t>Р</a:t>
            </a:r>
            <a:r>
              <a:rPr lang="ru-RU" sz="1600" b="1" cap="all" dirty="0" smtClean="0">
                <a:solidFill>
                  <a:srgbClr val="9999FF">
                    <a:lumMod val="50000"/>
                  </a:srgbClr>
                </a:solidFill>
              </a:rPr>
              <a:t>ЕСУРСОЭФФЕКТИВНОСТЬ</a:t>
            </a:r>
            <a:r>
              <a:rPr lang="en-US" sz="1600" b="1" cap="all" dirty="0" smtClean="0">
                <a:solidFill>
                  <a:srgbClr val="9999FF">
                    <a:lumMod val="50000"/>
                  </a:srgbClr>
                </a:solidFill>
              </a:rPr>
              <a:t> </a:t>
            </a:r>
            <a:r>
              <a:rPr lang="ru-RU" sz="1600" b="1" cap="all" dirty="0" smtClean="0">
                <a:solidFill>
                  <a:srgbClr val="9999FF">
                    <a:lumMod val="50000"/>
                  </a:srgbClr>
                </a:solidFill>
              </a:rPr>
              <a:t>лесного комплекса РЕСПУБЛИКИ КОМИ </a:t>
            </a:r>
            <a:endParaRPr lang="ru-RU" sz="1600" i="1" cap="all" dirty="0" smtClean="0">
              <a:solidFill>
                <a:srgbClr val="CACAFF">
                  <a:lumMod val="25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013176"/>
            <a:ext cx="8568952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Основные направления повышения </a:t>
            </a:r>
            <a:r>
              <a:rPr lang="ru-RU" sz="1450" b="1" dirty="0" err="1" smtClean="0">
                <a:solidFill>
                  <a:schemeClr val="accent5">
                    <a:lumMod val="25000"/>
                  </a:schemeClr>
                </a:solidFill>
              </a:rPr>
              <a:t>ресурсоэффективности</a:t>
            </a: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 лесопромышленной деятельности в перспективе</a:t>
            </a:r>
            <a:r>
              <a:rPr lang="ru-RU" sz="1450" b="1" i="1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  - увеличение объемов выпуска продукции с высокой добавленной стоимостью; </a:t>
            </a:r>
          </a:p>
          <a:p>
            <a:pPr>
              <a:lnSpc>
                <a:spcPct val="90000"/>
              </a:lnSpc>
            </a:pP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  - организация производства инновационных лесных продуктов (</a:t>
            </a:r>
            <a:r>
              <a:rPr lang="ru-RU" sz="1450" b="1" dirty="0" err="1" smtClean="0">
                <a:solidFill>
                  <a:schemeClr val="accent5">
                    <a:lumMod val="25000"/>
                  </a:schemeClr>
                </a:solidFill>
              </a:rPr>
              <a:t>биоэтанола</a:t>
            </a: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ru-RU" sz="1450" b="1" dirty="0" err="1" smtClean="0">
                <a:solidFill>
                  <a:schemeClr val="accent5">
                    <a:lumMod val="25000"/>
                  </a:schemeClr>
                </a:solidFill>
              </a:rPr>
              <a:t>торрефицированного</a:t>
            </a:r>
            <a:endParaRPr lang="ru-RU" sz="145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    </a:t>
            </a:r>
            <a:r>
              <a:rPr lang="ru-RU" sz="1450" b="1" dirty="0" err="1" smtClean="0">
                <a:solidFill>
                  <a:schemeClr val="accent5">
                    <a:lumMod val="25000"/>
                  </a:schemeClr>
                </a:solidFill>
              </a:rPr>
              <a:t>биотоплива</a:t>
            </a: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, продуктов переработки древесной зелени); </a:t>
            </a:r>
          </a:p>
          <a:p>
            <a:pPr>
              <a:lnSpc>
                <a:spcPct val="90000"/>
              </a:lnSpc>
            </a:pP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  - создание деревообрабатывающих территориальных кластеров малых и средних предприятий; </a:t>
            </a:r>
          </a:p>
          <a:p>
            <a:pPr>
              <a:lnSpc>
                <a:spcPct val="90000"/>
              </a:lnSpc>
            </a:pPr>
            <a:r>
              <a:rPr lang="ru-RU" sz="1450" b="1" dirty="0" smtClean="0">
                <a:solidFill>
                  <a:schemeClr val="accent5">
                    <a:lumMod val="25000"/>
                  </a:schemeClr>
                </a:solidFill>
              </a:rPr>
              <a:t>  - развитие деревянного домостроения.</a:t>
            </a:r>
            <a:endParaRPr lang="ru-RU" sz="145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50134</TotalTime>
  <Words>4909</Words>
  <Application>Microsoft Office PowerPoint</Application>
  <PresentationFormat>Экран (4:3)</PresentationFormat>
  <Paragraphs>810</Paragraphs>
  <Slides>31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Пиксел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Конкурентоспособность регионов (AV-Group ©) и внутрирегиональная бюджетная децентрализация (по средним данным за 2013-2017 гг.)</vt:lpstr>
      <vt:lpstr>Влияние  дополнительных  затрат  в  виде  системы  «северных льгот»   на конкурентоспособность предприятий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ИСЭиЭПС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социально-экономических и энергетических проблем Севера Коми НЦ УрО РАН</dc:title>
  <dc:creator>Chukreevu</dc:creator>
  <cp:lastModifiedBy>Чукреев</cp:lastModifiedBy>
  <cp:revision>2905</cp:revision>
  <dcterms:created xsi:type="dcterms:W3CDTF">2008-02-12T09:30:32Z</dcterms:created>
  <dcterms:modified xsi:type="dcterms:W3CDTF">2021-03-22T05:43:36Z</dcterms:modified>
</cp:coreProperties>
</file>