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2" r:id="rId4"/>
    <p:sldId id="271" r:id="rId5"/>
    <p:sldId id="262" r:id="rId6"/>
    <p:sldId id="258" r:id="rId7"/>
    <p:sldId id="257" r:id="rId8"/>
    <p:sldId id="259" r:id="rId9"/>
    <p:sldId id="263" r:id="rId10"/>
    <p:sldId id="260" r:id="rId11"/>
    <p:sldId id="268" r:id="rId12"/>
    <p:sldId id="270" r:id="rId13"/>
    <p:sldId id="269" r:id="rId14"/>
    <p:sldId id="261" r:id="rId15"/>
    <p:sldId id="274" r:id="rId16"/>
    <p:sldId id="297" r:id="rId17"/>
    <p:sldId id="273" r:id="rId18"/>
    <p:sldId id="279" r:id="rId19"/>
    <p:sldId id="278" r:id="rId20"/>
    <p:sldId id="276" r:id="rId21"/>
    <p:sldId id="293" r:id="rId22"/>
    <p:sldId id="275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88" r:id="rId34"/>
    <p:sldId id="296" r:id="rId35"/>
    <p:sldId id="289" r:id="rId36"/>
    <p:sldId id="295" r:id="rId37"/>
    <p:sldId id="294" r:id="rId38"/>
    <p:sldId id="292" r:id="rId39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FFD9D9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/>
            <a:t>Основной конкурс</a:t>
          </a:r>
          <a:endParaRPr lang="ru-RU" sz="1800" dirty="0"/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EDB206F2-14CF-4DE0-BB93-E534CE55CF06}">
      <dgm:prSet phldrT="[Текст]" custT="1"/>
      <dgm:spPr/>
      <dgm:t>
        <a:bodyPr/>
        <a:lstStyle/>
        <a:p>
          <a:r>
            <a:rPr lang="ru-RU" sz="1800" b="1" dirty="0"/>
            <a:t>Основной конкурс </a:t>
          </a:r>
          <a:endParaRPr lang="ru-RU" sz="1800" dirty="0"/>
        </a:p>
      </dgm:t>
    </dgm:pt>
    <dgm:pt modelId="{574B0158-FF04-48D8-B303-F32E64700BC7}" type="parTrans" cxnId="{56A696CD-2DA1-4558-B59A-47488096BA8C}">
      <dgm:prSet/>
      <dgm:spPr/>
      <dgm:t>
        <a:bodyPr/>
        <a:lstStyle/>
        <a:p>
          <a:endParaRPr lang="ru-RU" sz="1800"/>
        </a:p>
      </dgm:t>
    </dgm:pt>
    <dgm:pt modelId="{B1C15F84-80B8-4165-A5A6-36D8DE385557}" type="sibTrans" cxnId="{56A696CD-2DA1-4558-B59A-47488096BA8C}">
      <dgm:prSet custT="1"/>
      <dgm:spPr/>
      <dgm:t>
        <a:bodyPr/>
        <a:lstStyle/>
        <a:p>
          <a:endParaRPr lang="ru-RU" sz="1800"/>
        </a:p>
      </dgm:t>
    </dgm:pt>
    <dgm:pt modelId="{656366ED-2592-4F73-938B-47E8A89F4D7E}">
      <dgm:prSet phldrT="[Текст]" custT="1"/>
      <dgm:spPr/>
      <dgm:t>
        <a:bodyPr/>
        <a:lstStyle/>
        <a:p>
          <a:r>
            <a:rPr lang="ru-RU" sz="1800" b="1" dirty="0"/>
            <a:t>Конкурс малых групп</a:t>
          </a:r>
          <a:endParaRPr lang="ru-RU" sz="1800" dirty="0"/>
        </a:p>
      </dgm:t>
    </dgm:pt>
    <dgm:pt modelId="{2832EDB8-884A-456D-8DBA-CD82ACC348C6}" type="parTrans" cxnId="{8BDBC144-A3B5-4537-8CF0-71F9297EAF26}">
      <dgm:prSet/>
      <dgm:spPr/>
      <dgm:t>
        <a:bodyPr/>
        <a:lstStyle/>
        <a:p>
          <a:endParaRPr lang="ru-RU" sz="1800"/>
        </a:p>
      </dgm:t>
    </dgm:pt>
    <dgm:pt modelId="{B4BA216C-07C3-4C0D-9824-A6D927DC748D}" type="sibTrans" cxnId="{8BDBC144-A3B5-4537-8CF0-71F9297EAF26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3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2"/>
      <dgm:spPr/>
    </dgm:pt>
    <dgm:pt modelId="{CEB47F91-0E00-4563-9555-0038001A85C6}" type="pres">
      <dgm:prSet presAssocID="{9A03FB8C-9CA7-4C76-9824-34A60FC12CCB}" presName="connectorText" presStyleLbl="sibTrans2D1" presStyleIdx="0" presStyleCnt="2"/>
      <dgm:spPr/>
    </dgm:pt>
    <dgm:pt modelId="{295FF29E-D609-41E7-8FB0-9DDA1E360FE0}" type="pres">
      <dgm:prSet presAssocID="{EDB206F2-14CF-4DE0-BB93-E534CE55CF06}" presName="node" presStyleLbl="node1" presStyleIdx="1" presStyleCnt="3">
        <dgm:presLayoutVars>
          <dgm:bulletEnabled val="1"/>
        </dgm:presLayoutVars>
      </dgm:prSet>
      <dgm:spPr/>
    </dgm:pt>
    <dgm:pt modelId="{A3F72C37-D04B-4B79-98DF-C9D784C256E8}" type="pres">
      <dgm:prSet presAssocID="{B1C15F84-80B8-4165-A5A6-36D8DE385557}" presName="sibTrans" presStyleLbl="sibTrans2D1" presStyleIdx="1" presStyleCnt="2"/>
      <dgm:spPr/>
    </dgm:pt>
    <dgm:pt modelId="{64DB58E5-1CBA-472C-AEAF-AAC4FCC7E4AC}" type="pres">
      <dgm:prSet presAssocID="{B1C15F84-80B8-4165-A5A6-36D8DE385557}" presName="connectorText" presStyleLbl="sibTrans2D1" presStyleIdx="1" presStyleCnt="2"/>
      <dgm:spPr/>
    </dgm:pt>
    <dgm:pt modelId="{F68752AF-C333-4356-8FDF-152829019FD2}" type="pres">
      <dgm:prSet presAssocID="{656366ED-2592-4F73-938B-47E8A89F4D7E}" presName="node" presStyleLbl="node1" presStyleIdx="2" presStyleCnt="3">
        <dgm:presLayoutVars>
          <dgm:bulletEnabled val="1"/>
        </dgm:presLayoutVars>
      </dgm:prSet>
      <dgm:spPr/>
    </dgm:pt>
  </dgm:ptLst>
  <dgm:cxnLst>
    <dgm:cxn modelId="{0113A516-E115-4D4F-980D-7D2526431FE0}" type="presOf" srcId="{B1C15F84-80B8-4165-A5A6-36D8DE385557}" destId="{A3F72C37-D04B-4B79-98DF-C9D784C256E8}" srcOrd="0" destOrd="0" presId="urn:microsoft.com/office/officeart/2005/8/layout/process1"/>
    <dgm:cxn modelId="{8667CF27-46EB-4202-97A9-95DED90AE939}" type="presOf" srcId="{B1C15F84-80B8-4165-A5A6-36D8DE385557}" destId="{64DB58E5-1CBA-472C-AEAF-AAC4FCC7E4AC}" srcOrd="1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8BDBC144-A3B5-4537-8CF0-71F9297EAF26}" srcId="{E15754F4-9AFE-4939-AC14-87D1085DE195}" destId="{656366ED-2592-4F73-938B-47E8A89F4D7E}" srcOrd="2" destOrd="0" parTransId="{2832EDB8-884A-456D-8DBA-CD82ACC348C6}" sibTransId="{B4BA216C-07C3-4C0D-9824-A6D927DC748D}"/>
    <dgm:cxn modelId="{B60F176A-DC44-453B-BE2F-A1B63271E815}" type="presOf" srcId="{EDB206F2-14CF-4DE0-BB93-E534CE55CF06}" destId="{295FF29E-D609-41E7-8FB0-9DDA1E360FE0}" srcOrd="0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E1C75F97-748A-497D-A02C-4B46D3FE9927}" type="presOf" srcId="{656366ED-2592-4F73-938B-47E8A89F4D7E}" destId="{F68752AF-C333-4356-8FDF-152829019FD2}" srcOrd="0" destOrd="0" presId="urn:microsoft.com/office/officeart/2005/8/layout/process1"/>
    <dgm:cxn modelId="{56A696CD-2DA1-4558-B59A-47488096BA8C}" srcId="{E15754F4-9AFE-4939-AC14-87D1085DE195}" destId="{EDB206F2-14CF-4DE0-BB93-E534CE55CF06}" srcOrd="1" destOrd="0" parTransId="{574B0158-FF04-48D8-B303-F32E64700BC7}" sibTransId="{B1C15F84-80B8-4165-A5A6-36D8DE385557}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7B91241F-328B-4C29-BDC9-072DE3C881CD}" type="presParOf" srcId="{8A751851-48DF-4BD8-8DFA-7EDEC6AF2D47}" destId="{295FF29E-D609-41E7-8FB0-9DDA1E360FE0}" srcOrd="2" destOrd="0" presId="urn:microsoft.com/office/officeart/2005/8/layout/process1"/>
    <dgm:cxn modelId="{C3583098-A272-411C-A9A2-7D2F80674493}" type="presParOf" srcId="{8A751851-48DF-4BD8-8DFA-7EDEC6AF2D47}" destId="{A3F72C37-D04B-4B79-98DF-C9D784C256E8}" srcOrd="3" destOrd="0" presId="urn:microsoft.com/office/officeart/2005/8/layout/process1"/>
    <dgm:cxn modelId="{172AB136-E823-460D-A216-EBBE32FEFE77}" type="presParOf" srcId="{A3F72C37-D04B-4B79-98DF-C9D784C256E8}" destId="{64DB58E5-1CBA-472C-AEAF-AAC4FCC7E4AC}" srcOrd="0" destOrd="0" presId="urn:microsoft.com/office/officeart/2005/8/layout/process1"/>
    <dgm:cxn modelId="{153F911D-5164-489F-AE25-C12BAD8C4569}" type="presParOf" srcId="{8A751851-48DF-4BD8-8DFA-7EDEC6AF2D47}" destId="{F68752AF-C333-4356-8FDF-152829019FD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0DEC15-AC37-48A4-A59D-7945402FD211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012D388-AC40-4512-AC4E-F3C9F83653A3}">
      <dgm:prSet/>
      <dgm:spPr/>
      <dgm:t>
        <a:bodyPr/>
        <a:lstStyle/>
        <a:p>
          <a:r>
            <a:rPr lang="ru-RU" b="1" dirty="0"/>
            <a:t>1. Подавайте заявки регулярно. Вероятно ни с первого ни со второго раза выиграть конкурс не получится</a:t>
          </a:r>
          <a:endParaRPr lang="ru-RU" dirty="0"/>
        </a:p>
      </dgm:t>
    </dgm:pt>
    <dgm:pt modelId="{80666F87-920E-4437-B40F-2868F922DD58}" type="parTrans" cxnId="{BBAC047D-072F-4D97-8357-5245D29EAC21}">
      <dgm:prSet/>
      <dgm:spPr/>
      <dgm:t>
        <a:bodyPr/>
        <a:lstStyle/>
        <a:p>
          <a:endParaRPr lang="ru-RU"/>
        </a:p>
      </dgm:t>
    </dgm:pt>
    <dgm:pt modelId="{CEE134DD-9FB2-47FC-8CC9-80B404BF5D99}" type="sibTrans" cxnId="{BBAC047D-072F-4D97-8357-5245D29EAC21}">
      <dgm:prSet/>
      <dgm:spPr/>
      <dgm:t>
        <a:bodyPr/>
        <a:lstStyle/>
        <a:p>
          <a:endParaRPr lang="ru-RU"/>
        </a:p>
      </dgm:t>
    </dgm:pt>
    <dgm:pt modelId="{C83246AC-8CA4-4059-A47B-9B8383898074}">
      <dgm:prSet/>
      <dgm:spPr/>
      <dgm:t>
        <a:bodyPr/>
        <a:lstStyle/>
        <a:p>
          <a:r>
            <a:rPr lang="ru-RU" b="1" dirty="0"/>
            <a:t>2. Учитывайте замечания экспертов к предыдущим заявкам при подготовке новых</a:t>
          </a:r>
          <a:endParaRPr lang="ru-RU" dirty="0"/>
        </a:p>
      </dgm:t>
    </dgm:pt>
    <dgm:pt modelId="{FFE6C774-2A0A-4808-A67B-5667D9C59233}" type="parTrans" cxnId="{CBF9C482-5DAD-46B1-8CD8-D428B1EFFD6F}">
      <dgm:prSet/>
      <dgm:spPr/>
      <dgm:t>
        <a:bodyPr/>
        <a:lstStyle/>
        <a:p>
          <a:endParaRPr lang="ru-RU"/>
        </a:p>
      </dgm:t>
    </dgm:pt>
    <dgm:pt modelId="{C1DB63C4-5317-4D7F-8262-8128410FEDA4}" type="sibTrans" cxnId="{CBF9C482-5DAD-46B1-8CD8-D428B1EFFD6F}">
      <dgm:prSet/>
      <dgm:spPr/>
      <dgm:t>
        <a:bodyPr/>
        <a:lstStyle/>
        <a:p>
          <a:endParaRPr lang="ru-RU"/>
        </a:p>
      </dgm:t>
    </dgm:pt>
    <dgm:pt modelId="{47A1E520-243C-4626-8007-9E10C4FDFABE}">
      <dgm:prSet/>
      <dgm:spPr/>
      <dgm:t>
        <a:bodyPr/>
        <a:lstStyle/>
        <a:p>
          <a:r>
            <a:rPr lang="ru-RU" b="1" dirty="0"/>
            <a:t>4. Ознакомьтесь с материалами о написании заявок (например, с презентацией А.Г. </a:t>
          </a:r>
          <a:r>
            <a:rPr lang="ru-RU" b="1" dirty="0" err="1"/>
            <a:t>Шеломенцева</a:t>
          </a:r>
          <a:r>
            <a:rPr lang="ru-RU" b="1" dirty="0"/>
            <a:t>)</a:t>
          </a:r>
          <a:endParaRPr lang="ru-RU" dirty="0"/>
        </a:p>
      </dgm:t>
    </dgm:pt>
    <dgm:pt modelId="{A30B666B-68B3-478C-86BA-3B6F83F524BC}" type="parTrans" cxnId="{CF14A9CB-0F3D-4DB9-9F2A-78AF26D34EE1}">
      <dgm:prSet/>
      <dgm:spPr/>
      <dgm:t>
        <a:bodyPr/>
        <a:lstStyle/>
        <a:p>
          <a:endParaRPr lang="ru-RU"/>
        </a:p>
      </dgm:t>
    </dgm:pt>
    <dgm:pt modelId="{8ABC956E-78AE-4476-B282-45100D07FA80}" type="sibTrans" cxnId="{CF14A9CB-0F3D-4DB9-9F2A-78AF26D34EE1}">
      <dgm:prSet/>
      <dgm:spPr/>
      <dgm:t>
        <a:bodyPr/>
        <a:lstStyle/>
        <a:p>
          <a:endParaRPr lang="ru-RU"/>
        </a:p>
      </dgm:t>
    </dgm:pt>
    <dgm:pt modelId="{48A88161-2A86-4248-AF14-E0769AA0AF6F}">
      <dgm:prSet/>
      <dgm:spPr/>
      <dgm:t>
        <a:bodyPr/>
        <a:lstStyle/>
        <a:p>
          <a:r>
            <a:rPr lang="ru-RU" b="1" dirty="0"/>
            <a:t>3. Тема проекта должна быть интересна не только вам, но и экспертам</a:t>
          </a:r>
          <a:endParaRPr lang="ru-RU" dirty="0"/>
        </a:p>
      </dgm:t>
    </dgm:pt>
    <dgm:pt modelId="{6228B54D-D4C7-4198-B597-52CC147B2212}" type="parTrans" cxnId="{F9AD5825-8D89-4C0B-B150-08C6990A2C01}">
      <dgm:prSet/>
      <dgm:spPr/>
      <dgm:t>
        <a:bodyPr/>
        <a:lstStyle/>
        <a:p>
          <a:endParaRPr lang="ru-RU"/>
        </a:p>
      </dgm:t>
    </dgm:pt>
    <dgm:pt modelId="{5C915D82-2306-47A1-B23E-AF5DA50BB63A}" type="sibTrans" cxnId="{F9AD5825-8D89-4C0B-B150-08C6990A2C01}">
      <dgm:prSet/>
      <dgm:spPr/>
      <dgm:t>
        <a:bodyPr/>
        <a:lstStyle/>
        <a:p>
          <a:endParaRPr lang="ru-RU"/>
        </a:p>
      </dgm:t>
    </dgm:pt>
    <dgm:pt modelId="{BA3AA6F5-F356-4C42-A61D-19CB0FE9B433}" type="pres">
      <dgm:prSet presAssocID="{440DEC15-AC37-48A4-A59D-7945402FD211}" presName="Name0" presStyleCnt="0">
        <dgm:presLayoutVars>
          <dgm:chMax val="7"/>
          <dgm:chPref val="7"/>
          <dgm:dir/>
        </dgm:presLayoutVars>
      </dgm:prSet>
      <dgm:spPr/>
    </dgm:pt>
    <dgm:pt modelId="{1AA25B97-72AC-4A72-818B-E84D3893E263}" type="pres">
      <dgm:prSet presAssocID="{440DEC15-AC37-48A4-A59D-7945402FD211}" presName="Name1" presStyleCnt="0"/>
      <dgm:spPr/>
    </dgm:pt>
    <dgm:pt modelId="{A7ACF520-F2F2-4DFF-A190-5253CBAB4EAE}" type="pres">
      <dgm:prSet presAssocID="{440DEC15-AC37-48A4-A59D-7945402FD211}" presName="cycle" presStyleCnt="0"/>
      <dgm:spPr/>
    </dgm:pt>
    <dgm:pt modelId="{0AF3A414-8868-43EF-B38E-9BF09888A508}" type="pres">
      <dgm:prSet presAssocID="{440DEC15-AC37-48A4-A59D-7945402FD211}" presName="srcNode" presStyleLbl="node1" presStyleIdx="0" presStyleCnt="4"/>
      <dgm:spPr/>
    </dgm:pt>
    <dgm:pt modelId="{6C638A97-77FF-4D82-9349-1E36AC4D39FE}" type="pres">
      <dgm:prSet presAssocID="{440DEC15-AC37-48A4-A59D-7945402FD211}" presName="conn" presStyleLbl="parChTrans1D2" presStyleIdx="0" presStyleCnt="1"/>
      <dgm:spPr/>
    </dgm:pt>
    <dgm:pt modelId="{18FCAD53-3359-4157-A172-5DC51CD83927}" type="pres">
      <dgm:prSet presAssocID="{440DEC15-AC37-48A4-A59D-7945402FD211}" presName="extraNode" presStyleLbl="node1" presStyleIdx="0" presStyleCnt="4"/>
      <dgm:spPr/>
    </dgm:pt>
    <dgm:pt modelId="{2971BF15-9887-40BD-8B36-B0A9FAC1CD8B}" type="pres">
      <dgm:prSet presAssocID="{440DEC15-AC37-48A4-A59D-7945402FD211}" presName="dstNode" presStyleLbl="node1" presStyleIdx="0" presStyleCnt="4"/>
      <dgm:spPr/>
    </dgm:pt>
    <dgm:pt modelId="{8572351B-95F8-49AD-857C-3B715F3E13BE}" type="pres">
      <dgm:prSet presAssocID="{5012D388-AC40-4512-AC4E-F3C9F83653A3}" presName="text_1" presStyleLbl="node1" presStyleIdx="0" presStyleCnt="4">
        <dgm:presLayoutVars>
          <dgm:bulletEnabled val="1"/>
        </dgm:presLayoutVars>
      </dgm:prSet>
      <dgm:spPr/>
    </dgm:pt>
    <dgm:pt modelId="{CBAB40CF-669C-4694-BB3E-2F44B9A2FCF0}" type="pres">
      <dgm:prSet presAssocID="{5012D388-AC40-4512-AC4E-F3C9F83653A3}" presName="accent_1" presStyleCnt="0"/>
      <dgm:spPr/>
    </dgm:pt>
    <dgm:pt modelId="{77B76FBE-C5FA-4106-A31F-A5A2708A99E6}" type="pres">
      <dgm:prSet presAssocID="{5012D388-AC40-4512-AC4E-F3C9F83653A3}" presName="accentRepeatNode" presStyleLbl="solidFgAcc1" presStyleIdx="0" presStyleCnt="4"/>
      <dgm:spPr/>
    </dgm:pt>
    <dgm:pt modelId="{CB95A173-BA33-4EEC-8DC2-D58F12EE53EB}" type="pres">
      <dgm:prSet presAssocID="{C83246AC-8CA4-4059-A47B-9B8383898074}" presName="text_2" presStyleLbl="node1" presStyleIdx="1" presStyleCnt="4">
        <dgm:presLayoutVars>
          <dgm:bulletEnabled val="1"/>
        </dgm:presLayoutVars>
      </dgm:prSet>
      <dgm:spPr/>
    </dgm:pt>
    <dgm:pt modelId="{5A335B7B-93AE-4C17-A5D8-95A29AF4F48C}" type="pres">
      <dgm:prSet presAssocID="{C83246AC-8CA4-4059-A47B-9B8383898074}" presName="accent_2" presStyleCnt="0"/>
      <dgm:spPr/>
    </dgm:pt>
    <dgm:pt modelId="{853E96D9-2C0B-4940-850A-A25ACB758F65}" type="pres">
      <dgm:prSet presAssocID="{C83246AC-8CA4-4059-A47B-9B8383898074}" presName="accentRepeatNode" presStyleLbl="solidFgAcc1" presStyleIdx="1" presStyleCnt="4"/>
      <dgm:spPr/>
    </dgm:pt>
    <dgm:pt modelId="{9B14D8C9-3908-4BB9-94FC-B57EAECED5F3}" type="pres">
      <dgm:prSet presAssocID="{48A88161-2A86-4248-AF14-E0769AA0AF6F}" presName="text_3" presStyleLbl="node1" presStyleIdx="2" presStyleCnt="4">
        <dgm:presLayoutVars>
          <dgm:bulletEnabled val="1"/>
        </dgm:presLayoutVars>
      </dgm:prSet>
      <dgm:spPr/>
    </dgm:pt>
    <dgm:pt modelId="{DC43CBC7-F3EC-4F24-B18D-199D38D6631E}" type="pres">
      <dgm:prSet presAssocID="{48A88161-2A86-4248-AF14-E0769AA0AF6F}" presName="accent_3" presStyleCnt="0"/>
      <dgm:spPr/>
    </dgm:pt>
    <dgm:pt modelId="{374D7E89-62FB-4788-8A59-C92181B4320D}" type="pres">
      <dgm:prSet presAssocID="{48A88161-2A86-4248-AF14-E0769AA0AF6F}" presName="accentRepeatNode" presStyleLbl="solidFgAcc1" presStyleIdx="2" presStyleCnt="4"/>
      <dgm:spPr/>
    </dgm:pt>
    <dgm:pt modelId="{470C00E0-9D74-4493-9B49-ABBA00B7C9CF}" type="pres">
      <dgm:prSet presAssocID="{47A1E520-243C-4626-8007-9E10C4FDFABE}" presName="text_4" presStyleLbl="node1" presStyleIdx="3" presStyleCnt="4">
        <dgm:presLayoutVars>
          <dgm:bulletEnabled val="1"/>
        </dgm:presLayoutVars>
      </dgm:prSet>
      <dgm:spPr/>
    </dgm:pt>
    <dgm:pt modelId="{767B9EE0-DD24-40E8-BCDF-F60CCC25FFDC}" type="pres">
      <dgm:prSet presAssocID="{47A1E520-243C-4626-8007-9E10C4FDFABE}" presName="accent_4" presStyleCnt="0"/>
      <dgm:spPr/>
    </dgm:pt>
    <dgm:pt modelId="{4C840644-C426-42C2-B0AA-D98A8B137D02}" type="pres">
      <dgm:prSet presAssocID="{47A1E520-243C-4626-8007-9E10C4FDFABE}" presName="accentRepeatNode" presStyleLbl="solidFgAcc1" presStyleIdx="3" presStyleCnt="4"/>
      <dgm:spPr/>
    </dgm:pt>
  </dgm:ptLst>
  <dgm:cxnLst>
    <dgm:cxn modelId="{F9AD5825-8D89-4C0B-B150-08C6990A2C01}" srcId="{440DEC15-AC37-48A4-A59D-7945402FD211}" destId="{48A88161-2A86-4248-AF14-E0769AA0AF6F}" srcOrd="2" destOrd="0" parTransId="{6228B54D-D4C7-4198-B597-52CC147B2212}" sibTransId="{5C915D82-2306-47A1-B23E-AF5DA50BB63A}"/>
    <dgm:cxn modelId="{24358967-7FA9-40A1-BF1B-54D77C957085}" type="presOf" srcId="{CEE134DD-9FB2-47FC-8CC9-80B404BF5D99}" destId="{6C638A97-77FF-4D82-9349-1E36AC4D39FE}" srcOrd="0" destOrd="0" presId="urn:microsoft.com/office/officeart/2008/layout/VerticalCurvedList"/>
    <dgm:cxn modelId="{69CCD44F-6F5A-4DE6-A1FC-BA58A5E9A1A0}" type="presOf" srcId="{47A1E520-243C-4626-8007-9E10C4FDFABE}" destId="{470C00E0-9D74-4493-9B49-ABBA00B7C9CF}" srcOrd="0" destOrd="0" presId="urn:microsoft.com/office/officeart/2008/layout/VerticalCurvedList"/>
    <dgm:cxn modelId="{BBAC047D-072F-4D97-8357-5245D29EAC21}" srcId="{440DEC15-AC37-48A4-A59D-7945402FD211}" destId="{5012D388-AC40-4512-AC4E-F3C9F83653A3}" srcOrd="0" destOrd="0" parTransId="{80666F87-920E-4437-B40F-2868F922DD58}" sibTransId="{CEE134DD-9FB2-47FC-8CC9-80B404BF5D99}"/>
    <dgm:cxn modelId="{CBF9C482-5DAD-46B1-8CD8-D428B1EFFD6F}" srcId="{440DEC15-AC37-48A4-A59D-7945402FD211}" destId="{C83246AC-8CA4-4059-A47B-9B8383898074}" srcOrd="1" destOrd="0" parTransId="{FFE6C774-2A0A-4808-A67B-5667D9C59233}" sibTransId="{C1DB63C4-5317-4D7F-8262-8128410FEDA4}"/>
    <dgm:cxn modelId="{42F73187-2CEC-4F91-8A21-E59B19997B92}" type="presOf" srcId="{C83246AC-8CA4-4059-A47B-9B8383898074}" destId="{CB95A173-BA33-4EEC-8DC2-D58F12EE53EB}" srcOrd="0" destOrd="0" presId="urn:microsoft.com/office/officeart/2008/layout/VerticalCurvedList"/>
    <dgm:cxn modelId="{17931CAF-802B-4A0B-AA56-65FBE741FAF6}" type="presOf" srcId="{5012D388-AC40-4512-AC4E-F3C9F83653A3}" destId="{8572351B-95F8-49AD-857C-3B715F3E13BE}" srcOrd="0" destOrd="0" presId="urn:microsoft.com/office/officeart/2008/layout/VerticalCurvedList"/>
    <dgm:cxn modelId="{DA4B06C1-27E4-4A78-9B9F-ACD5B30F8FAE}" type="presOf" srcId="{440DEC15-AC37-48A4-A59D-7945402FD211}" destId="{BA3AA6F5-F356-4C42-A61D-19CB0FE9B433}" srcOrd="0" destOrd="0" presId="urn:microsoft.com/office/officeart/2008/layout/VerticalCurvedList"/>
    <dgm:cxn modelId="{CF14A9CB-0F3D-4DB9-9F2A-78AF26D34EE1}" srcId="{440DEC15-AC37-48A4-A59D-7945402FD211}" destId="{47A1E520-243C-4626-8007-9E10C4FDFABE}" srcOrd="3" destOrd="0" parTransId="{A30B666B-68B3-478C-86BA-3B6F83F524BC}" sibTransId="{8ABC956E-78AE-4476-B282-45100D07FA80}"/>
    <dgm:cxn modelId="{AA039AF7-DCB7-45C8-B387-89D6F597AA08}" type="presOf" srcId="{48A88161-2A86-4248-AF14-E0769AA0AF6F}" destId="{9B14D8C9-3908-4BB9-94FC-B57EAECED5F3}" srcOrd="0" destOrd="0" presId="urn:microsoft.com/office/officeart/2008/layout/VerticalCurvedList"/>
    <dgm:cxn modelId="{FBB2D476-FFAB-4E1E-A2A8-711ED90C3931}" type="presParOf" srcId="{BA3AA6F5-F356-4C42-A61D-19CB0FE9B433}" destId="{1AA25B97-72AC-4A72-818B-E84D3893E263}" srcOrd="0" destOrd="0" presId="urn:microsoft.com/office/officeart/2008/layout/VerticalCurvedList"/>
    <dgm:cxn modelId="{ED23AB8B-80CE-45F7-A5C7-19AD6947595D}" type="presParOf" srcId="{1AA25B97-72AC-4A72-818B-E84D3893E263}" destId="{A7ACF520-F2F2-4DFF-A190-5253CBAB4EAE}" srcOrd="0" destOrd="0" presId="urn:microsoft.com/office/officeart/2008/layout/VerticalCurvedList"/>
    <dgm:cxn modelId="{1BCA7C39-BE0D-4C17-AC91-2CABC029A8D2}" type="presParOf" srcId="{A7ACF520-F2F2-4DFF-A190-5253CBAB4EAE}" destId="{0AF3A414-8868-43EF-B38E-9BF09888A508}" srcOrd="0" destOrd="0" presId="urn:microsoft.com/office/officeart/2008/layout/VerticalCurvedList"/>
    <dgm:cxn modelId="{4EC5A1AC-4F0D-47B5-89C0-D636751C0FD8}" type="presParOf" srcId="{A7ACF520-F2F2-4DFF-A190-5253CBAB4EAE}" destId="{6C638A97-77FF-4D82-9349-1E36AC4D39FE}" srcOrd="1" destOrd="0" presId="urn:microsoft.com/office/officeart/2008/layout/VerticalCurvedList"/>
    <dgm:cxn modelId="{BCA5AEC6-F019-4551-9D40-5EF886491D4D}" type="presParOf" srcId="{A7ACF520-F2F2-4DFF-A190-5253CBAB4EAE}" destId="{18FCAD53-3359-4157-A172-5DC51CD83927}" srcOrd="2" destOrd="0" presId="urn:microsoft.com/office/officeart/2008/layout/VerticalCurvedList"/>
    <dgm:cxn modelId="{F03F3341-DC6F-435E-951B-24B345EC309E}" type="presParOf" srcId="{A7ACF520-F2F2-4DFF-A190-5253CBAB4EAE}" destId="{2971BF15-9887-40BD-8B36-B0A9FAC1CD8B}" srcOrd="3" destOrd="0" presId="urn:microsoft.com/office/officeart/2008/layout/VerticalCurvedList"/>
    <dgm:cxn modelId="{B169F0F8-8C4A-4518-936F-DEBC677193B5}" type="presParOf" srcId="{1AA25B97-72AC-4A72-818B-E84D3893E263}" destId="{8572351B-95F8-49AD-857C-3B715F3E13BE}" srcOrd="1" destOrd="0" presId="urn:microsoft.com/office/officeart/2008/layout/VerticalCurvedList"/>
    <dgm:cxn modelId="{B84B8317-C175-4BC3-8E24-D0D4EFCEBAA2}" type="presParOf" srcId="{1AA25B97-72AC-4A72-818B-E84D3893E263}" destId="{CBAB40CF-669C-4694-BB3E-2F44B9A2FCF0}" srcOrd="2" destOrd="0" presId="urn:microsoft.com/office/officeart/2008/layout/VerticalCurvedList"/>
    <dgm:cxn modelId="{7DF95BB7-4C98-43A8-900A-B031C52A6795}" type="presParOf" srcId="{CBAB40CF-669C-4694-BB3E-2F44B9A2FCF0}" destId="{77B76FBE-C5FA-4106-A31F-A5A2708A99E6}" srcOrd="0" destOrd="0" presId="urn:microsoft.com/office/officeart/2008/layout/VerticalCurvedList"/>
    <dgm:cxn modelId="{56E4178C-3236-41E9-9715-B98301011379}" type="presParOf" srcId="{1AA25B97-72AC-4A72-818B-E84D3893E263}" destId="{CB95A173-BA33-4EEC-8DC2-D58F12EE53EB}" srcOrd="3" destOrd="0" presId="urn:microsoft.com/office/officeart/2008/layout/VerticalCurvedList"/>
    <dgm:cxn modelId="{C2CB72CD-C52E-4DF4-BAE4-080F2A474B9C}" type="presParOf" srcId="{1AA25B97-72AC-4A72-818B-E84D3893E263}" destId="{5A335B7B-93AE-4C17-A5D8-95A29AF4F48C}" srcOrd="4" destOrd="0" presId="urn:microsoft.com/office/officeart/2008/layout/VerticalCurvedList"/>
    <dgm:cxn modelId="{A1ED358F-4BF3-4679-B51F-034A7FF7B1DE}" type="presParOf" srcId="{5A335B7B-93AE-4C17-A5D8-95A29AF4F48C}" destId="{853E96D9-2C0B-4940-850A-A25ACB758F65}" srcOrd="0" destOrd="0" presId="urn:microsoft.com/office/officeart/2008/layout/VerticalCurvedList"/>
    <dgm:cxn modelId="{8D287DD2-D146-4030-95DA-12192484BC81}" type="presParOf" srcId="{1AA25B97-72AC-4A72-818B-E84D3893E263}" destId="{9B14D8C9-3908-4BB9-94FC-B57EAECED5F3}" srcOrd="5" destOrd="0" presId="urn:microsoft.com/office/officeart/2008/layout/VerticalCurvedList"/>
    <dgm:cxn modelId="{927AA32C-D623-40CC-8085-5FA85BD2720B}" type="presParOf" srcId="{1AA25B97-72AC-4A72-818B-E84D3893E263}" destId="{DC43CBC7-F3EC-4F24-B18D-199D38D6631E}" srcOrd="6" destOrd="0" presId="urn:microsoft.com/office/officeart/2008/layout/VerticalCurvedList"/>
    <dgm:cxn modelId="{D5C48768-24D5-4CE4-8F46-08F51655F871}" type="presParOf" srcId="{DC43CBC7-F3EC-4F24-B18D-199D38D6631E}" destId="{374D7E89-62FB-4788-8A59-C92181B4320D}" srcOrd="0" destOrd="0" presId="urn:microsoft.com/office/officeart/2008/layout/VerticalCurvedList"/>
    <dgm:cxn modelId="{9A85D0AF-51F0-45C8-A3F0-5713C6B8A3DC}" type="presParOf" srcId="{1AA25B97-72AC-4A72-818B-E84D3893E263}" destId="{470C00E0-9D74-4493-9B49-ABBA00B7C9CF}" srcOrd="7" destOrd="0" presId="urn:microsoft.com/office/officeart/2008/layout/VerticalCurvedList"/>
    <dgm:cxn modelId="{382A5C77-D376-4D05-A8AC-C8405297C272}" type="presParOf" srcId="{1AA25B97-72AC-4A72-818B-E84D3893E263}" destId="{767B9EE0-DD24-40E8-BCDF-F60CCC25FFDC}" srcOrd="8" destOrd="0" presId="urn:microsoft.com/office/officeart/2008/layout/VerticalCurvedList"/>
    <dgm:cxn modelId="{B47A3332-C4D9-4EDD-85B6-A90399984ECE}" type="presParOf" srcId="{767B9EE0-DD24-40E8-BCDF-F60CCC25FFDC}" destId="{4C840644-C426-42C2-B0AA-D98A8B137D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/>
            <a:t>Региональный конкурс</a:t>
          </a:r>
          <a:endParaRPr lang="ru-RU" sz="1800" dirty="0"/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EDB206F2-14CF-4DE0-BB93-E534CE55CF06}">
      <dgm:prSet phldrT="[Текст]" custT="1"/>
      <dgm:spPr/>
      <dgm:t>
        <a:bodyPr/>
        <a:lstStyle/>
        <a:p>
          <a:r>
            <a:rPr lang="ru-RU" sz="1800" b="1" dirty="0"/>
            <a:t>Региональный конкурс</a:t>
          </a:r>
          <a:endParaRPr lang="ru-RU" sz="1800" dirty="0"/>
        </a:p>
      </dgm:t>
    </dgm:pt>
    <dgm:pt modelId="{574B0158-FF04-48D8-B303-F32E64700BC7}" type="parTrans" cxnId="{56A696CD-2DA1-4558-B59A-47488096BA8C}">
      <dgm:prSet/>
      <dgm:spPr/>
      <dgm:t>
        <a:bodyPr/>
        <a:lstStyle/>
        <a:p>
          <a:endParaRPr lang="ru-RU" sz="1800"/>
        </a:p>
      </dgm:t>
    </dgm:pt>
    <dgm:pt modelId="{B1C15F84-80B8-4165-A5A6-36D8DE385557}" type="sibTrans" cxnId="{56A696CD-2DA1-4558-B59A-47488096BA8C}">
      <dgm:prSet custT="1"/>
      <dgm:spPr/>
      <dgm:t>
        <a:bodyPr/>
        <a:lstStyle/>
        <a:p>
          <a:endParaRPr lang="ru-RU" sz="1800"/>
        </a:p>
      </dgm:t>
    </dgm:pt>
    <dgm:pt modelId="{656366ED-2592-4F73-938B-47E8A89F4D7E}">
      <dgm:prSet phldrT="[Текст]" custT="1"/>
      <dgm:spPr/>
      <dgm:t>
        <a:bodyPr/>
        <a:lstStyle/>
        <a:p>
          <a:r>
            <a:rPr lang="ru-RU" sz="1800" b="1" dirty="0"/>
            <a:t>Региональные конкурсы</a:t>
          </a:r>
          <a:endParaRPr lang="ru-RU" sz="1800" dirty="0"/>
        </a:p>
      </dgm:t>
    </dgm:pt>
    <dgm:pt modelId="{2832EDB8-884A-456D-8DBA-CD82ACC348C6}" type="parTrans" cxnId="{8BDBC144-A3B5-4537-8CF0-71F9297EAF26}">
      <dgm:prSet/>
      <dgm:spPr/>
      <dgm:t>
        <a:bodyPr/>
        <a:lstStyle/>
        <a:p>
          <a:endParaRPr lang="ru-RU" sz="1800"/>
        </a:p>
      </dgm:t>
    </dgm:pt>
    <dgm:pt modelId="{B4BA216C-07C3-4C0D-9824-A6D927DC748D}" type="sibTrans" cxnId="{8BDBC144-A3B5-4537-8CF0-71F9297EAF26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3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2"/>
      <dgm:spPr/>
    </dgm:pt>
    <dgm:pt modelId="{CEB47F91-0E00-4563-9555-0038001A85C6}" type="pres">
      <dgm:prSet presAssocID="{9A03FB8C-9CA7-4C76-9824-34A60FC12CCB}" presName="connectorText" presStyleLbl="sibTrans2D1" presStyleIdx="0" presStyleCnt="2"/>
      <dgm:spPr/>
    </dgm:pt>
    <dgm:pt modelId="{295FF29E-D609-41E7-8FB0-9DDA1E360FE0}" type="pres">
      <dgm:prSet presAssocID="{EDB206F2-14CF-4DE0-BB93-E534CE55CF06}" presName="node" presStyleLbl="node1" presStyleIdx="1" presStyleCnt="3">
        <dgm:presLayoutVars>
          <dgm:bulletEnabled val="1"/>
        </dgm:presLayoutVars>
      </dgm:prSet>
      <dgm:spPr/>
    </dgm:pt>
    <dgm:pt modelId="{A3F72C37-D04B-4B79-98DF-C9D784C256E8}" type="pres">
      <dgm:prSet presAssocID="{B1C15F84-80B8-4165-A5A6-36D8DE385557}" presName="sibTrans" presStyleLbl="sibTrans2D1" presStyleIdx="1" presStyleCnt="2"/>
      <dgm:spPr/>
    </dgm:pt>
    <dgm:pt modelId="{64DB58E5-1CBA-472C-AEAF-AAC4FCC7E4AC}" type="pres">
      <dgm:prSet presAssocID="{B1C15F84-80B8-4165-A5A6-36D8DE385557}" presName="connectorText" presStyleLbl="sibTrans2D1" presStyleIdx="1" presStyleCnt="2"/>
      <dgm:spPr/>
    </dgm:pt>
    <dgm:pt modelId="{F68752AF-C333-4356-8FDF-152829019FD2}" type="pres">
      <dgm:prSet presAssocID="{656366ED-2592-4F73-938B-47E8A89F4D7E}" presName="node" presStyleLbl="node1" presStyleIdx="2" presStyleCnt="3">
        <dgm:presLayoutVars>
          <dgm:bulletEnabled val="1"/>
        </dgm:presLayoutVars>
      </dgm:prSet>
      <dgm:spPr/>
    </dgm:pt>
  </dgm:ptLst>
  <dgm:cxnLst>
    <dgm:cxn modelId="{0113A516-E115-4D4F-980D-7D2526431FE0}" type="presOf" srcId="{B1C15F84-80B8-4165-A5A6-36D8DE385557}" destId="{A3F72C37-D04B-4B79-98DF-C9D784C256E8}" srcOrd="0" destOrd="0" presId="urn:microsoft.com/office/officeart/2005/8/layout/process1"/>
    <dgm:cxn modelId="{8667CF27-46EB-4202-97A9-95DED90AE939}" type="presOf" srcId="{B1C15F84-80B8-4165-A5A6-36D8DE385557}" destId="{64DB58E5-1CBA-472C-AEAF-AAC4FCC7E4AC}" srcOrd="1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8BDBC144-A3B5-4537-8CF0-71F9297EAF26}" srcId="{E15754F4-9AFE-4939-AC14-87D1085DE195}" destId="{656366ED-2592-4F73-938B-47E8A89F4D7E}" srcOrd="2" destOrd="0" parTransId="{2832EDB8-884A-456D-8DBA-CD82ACC348C6}" sibTransId="{B4BA216C-07C3-4C0D-9824-A6D927DC748D}"/>
    <dgm:cxn modelId="{B60F176A-DC44-453B-BE2F-A1B63271E815}" type="presOf" srcId="{EDB206F2-14CF-4DE0-BB93-E534CE55CF06}" destId="{295FF29E-D609-41E7-8FB0-9DDA1E360FE0}" srcOrd="0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E1C75F97-748A-497D-A02C-4B46D3FE9927}" type="presOf" srcId="{656366ED-2592-4F73-938B-47E8A89F4D7E}" destId="{F68752AF-C333-4356-8FDF-152829019FD2}" srcOrd="0" destOrd="0" presId="urn:microsoft.com/office/officeart/2005/8/layout/process1"/>
    <dgm:cxn modelId="{56A696CD-2DA1-4558-B59A-47488096BA8C}" srcId="{E15754F4-9AFE-4939-AC14-87D1085DE195}" destId="{EDB206F2-14CF-4DE0-BB93-E534CE55CF06}" srcOrd="1" destOrd="0" parTransId="{574B0158-FF04-48D8-B303-F32E64700BC7}" sibTransId="{B1C15F84-80B8-4165-A5A6-36D8DE385557}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7B91241F-328B-4C29-BDC9-072DE3C881CD}" type="presParOf" srcId="{8A751851-48DF-4BD8-8DFA-7EDEC6AF2D47}" destId="{295FF29E-D609-41E7-8FB0-9DDA1E360FE0}" srcOrd="2" destOrd="0" presId="urn:microsoft.com/office/officeart/2005/8/layout/process1"/>
    <dgm:cxn modelId="{C3583098-A272-411C-A9A2-7D2F80674493}" type="presParOf" srcId="{8A751851-48DF-4BD8-8DFA-7EDEC6AF2D47}" destId="{A3F72C37-D04B-4B79-98DF-C9D784C256E8}" srcOrd="3" destOrd="0" presId="urn:microsoft.com/office/officeart/2005/8/layout/process1"/>
    <dgm:cxn modelId="{172AB136-E823-460D-A216-EBBE32FEFE77}" type="presParOf" srcId="{A3F72C37-D04B-4B79-98DF-C9D784C256E8}" destId="{64DB58E5-1CBA-472C-AEAF-AAC4FCC7E4AC}" srcOrd="0" destOrd="0" presId="urn:microsoft.com/office/officeart/2005/8/layout/process1"/>
    <dgm:cxn modelId="{153F911D-5164-489F-AE25-C12BAD8C4569}" type="presParOf" srcId="{8A751851-48DF-4BD8-8DFA-7EDEC6AF2D47}" destId="{F68752AF-C333-4356-8FDF-152829019FD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Издание научных трудов </a:t>
          </a:r>
          <a:endParaRPr lang="ru-RU" sz="1800" dirty="0">
            <a:solidFill>
              <a:schemeClr val="bg1"/>
            </a:solidFill>
          </a:endParaRPr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EDB206F2-14CF-4DE0-BB93-E534CE55CF06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Издание научных трудов </a:t>
          </a:r>
          <a:endParaRPr lang="ru-RU" sz="1800" dirty="0">
            <a:solidFill>
              <a:schemeClr val="bg1"/>
            </a:solidFill>
          </a:endParaRPr>
        </a:p>
      </dgm:t>
    </dgm:pt>
    <dgm:pt modelId="{574B0158-FF04-48D8-B303-F32E64700BC7}" type="parTrans" cxnId="{56A696CD-2DA1-4558-B59A-47488096BA8C}">
      <dgm:prSet/>
      <dgm:spPr/>
      <dgm:t>
        <a:bodyPr/>
        <a:lstStyle/>
        <a:p>
          <a:endParaRPr lang="ru-RU" sz="1800"/>
        </a:p>
      </dgm:t>
    </dgm:pt>
    <dgm:pt modelId="{B1C15F84-80B8-4165-A5A6-36D8DE385557}" type="sibTrans" cxnId="{56A696CD-2DA1-4558-B59A-47488096BA8C}">
      <dgm:prSet custT="1"/>
      <dgm:spPr/>
      <dgm:t>
        <a:bodyPr/>
        <a:lstStyle/>
        <a:p>
          <a:endParaRPr lang="ru-RU" sz="1800"/>
        </a:p>
      </dgm:t>
    </dgm:pt>
    <dgm:pt modelId="{656366ED-2592-4F73-938B-47E8A89F4D7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/>
            <a:t>?</a:t>
          </a:r>
          <a:endParaRPr lang="ru-RU" sz="2400" dirty="0"/>
        </a:p>
      </dgm:t>
    </dgm:pt>
    <dgm:pt modelId="{2832EDB8-884A-456D-8DBA-CD82ACC348C6}" type="parTrans" cxnId="{8BDBC144-A3B5-4537-8CF0-71F9297EAF26}">
      <dgm:prSet/>
      <dgm:spPr/>
      <dgm:t>
        <a:bodyPr/>
        <a:lstStyle/>
        <a:p>
          <a:endParaRPr lang="ru-RU" sz="1800"/>
        </a:p>
      </dgm:t>
    </dgm:pt>
    <dgm:pt modelId="{B4BA216C-07C3-4C0D-9824-A6D927DC748D}" type="sibTrans" cxnId="{8BDBC144-A3B5-4537-8CF0-71F9297EAF26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3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2"/>
      <dgm:spPr/>
    </dgm:pt>
    <dgm:pt modelId="{CEB47F91-0E00-4563-9555-0038001A85C6}" type="pres">
      <dgm:prSet presAssocID="{9A03FB8C-9CA7-4C76-9824-34A60FC12CCB}" presName="connectorText" presStyleLbl="sibTrans2D1" presStyleIdx="0" presStyleCnt="2"/>
      <dgm:spPr/>
    </dgm:pt>
    <dgm:pt modelId="{295FF29E-D609-41E7-8FB0-9DDA1E360FE0}" type="pres">
      <dgm:prSet presAssocID="{EDB206F2-14CF-4DE0-BB93-E534CE55CF06}" presName="node" presStyleLbl="node1" presStyleIdx="1" presStyleCnt="3">
        <dgm:presLayoutVars>
          <dgm:bulletEnabled val="1"/>
        </dgm:presLayoutVars>
      </dgm:prSet>
      <dgm:spPr/>
    </dgm:pt>
    <dgm:pt modelId="{A3F72C37-D04B-4B79-98DF-C9D784C256E8}" type="pres">
      <dgm:prSet presAssocID="{B1C15F84-80B8-4165-A5A6-36D8DE385557}" presName="sibTrans" presStyleLbl="sibTrans2D1" presStyleIdx="1" presStyleCnt="2"/>
      <dgm:spPr/>
    </dgm:pt>
    <dgm:pt modelId="{64DB58E5-1CBA-472C-AEAF-AAC4FCC7E4AC}" type="pres">
      <dgm:prSet presAssocID="{B1C15F84-80B8-4165-A5A6-36D8DE385557}" presName="connectorText" presStyleLbl="sibTrans2D1" presStyleIdx="1" presStyleCnt="2"/>
      <dgm:spPr/>
    </dgm:pt>
    <dgm:pt modelId="{F68752AF-C333-4356-8FDF-152829019FD2}" type="pres">
      <dgm:prSet presAssocID="{656366ED-2592-4F73-938B-47E8A89F4D7E}" presName="node" presStyleLbl="node1" presStyleIdx="2" presStyleCnt="3">
        <dgm:presLayoutVars>
          <dgm:bulletEnabled val="1"/>
        </dgm:presLayoutVars>
      </dgm:prSet>
      <dgm:spPr/>
    </dgm:pt>
  </dgm:ptLst>
  <dgm:cxnLst>
    <dgm:cxn modelId="{0113A516-E115-4D4F-980D-7D2526431FE0}" type="presOf" srcId="{B1C15F84-80B8-4165-A5A6-36D8DE385557}" destId="{A3F72C37-D04B-4B79-98DF-C9D784C256E8}" srcOrd="0" destOrd="0" presId="urn:microsoft.com/office/officeart/2005/8/layout/process1"/>
    <dgm:cxn modelId="{8667CF27-46EB-4202-97A9-95DED90AE939}" type="presOf" srcId="{B1C15F84-80B8-4165-A5A6-36D8DE385557}" destId="{64DB58E5-1CBA-472C-AEAF-AAC4FCC7E4AC}" srcOrd="1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8BDBC144-A3B5-4537-8CF0-71F9297EAF26}" srcId="{E15754F4-9AFE-4939-AC14-87D1085DE195}" destId="{656366ED-2592-4F73-938B-47E8A89F4D7E}" srcOrd="2" destOrd="0" parTransId="{2832EDB8-884A-456D-8DBA-CD82ACC348C6}" sibTransId="{B4BA216C-07C3-4C0D-9824-A6D927DC748D}"/>
    <dgm:cxn modelId="{B60F176A-DC44-453B-BE2F-A1B63271E815}" type="presOf" srcId="{EDB206F2-14CF-4DE0-BB93-E534CE55CF06}" destId="{295FF29E-D609-41E7-8FB0-9DDA1E360FE0}" srcOrd="0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E1C75F97-748A-497D-A02C-4B46D3FE9927}" type="presOf" srcId="{656366ED-2592-4F73-938B-47E8A89F4D7E}" destId="{F68752AF-C333-4356-8FDF-152829019FD2}" srcOrd="0" destOrd="0" presId="urn:microsoft.com/office/officeart/2005/8/layout/process1"/>
    <dgm:cxn modelId="{56A696CD-2DA1-4558-B59A-47488096BA8C}" srcId="{E15754F4-9AFE-4939-AC14-87D1085DE195}" destId="{EDB206F2-14CF-4DE0-BB93-E534CE55CF06}" srcOrd="1" destOrd="0" parTransId="{574B0158-FF04-48D8-B303-F32E64700BC7}" sibTransId="{B1C15F84-80B8-4165-A5A6-36D8DE385557}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7B91241F-328B-4C29-BDC9-072DE3C881CD}" type="presParOf" srcId="{8A751851-48DF-4BD8-8DFA-7EDEC6AF2D47}" destId="{295FF29E-D609-41E7-8FB0-9DDA1E360FE0}" srcOrd="2" destOrd="0" presId="urn:microsoft.com/office/officeart/2005/8/layout/process1"/>
    <dgm:cxn modelId="{C3583098-A272-411C-A9A2-7D2F80674493}" type="presParOf" srcId="{8A751851-48DF-4BD8-8DFA-7EDEC6AF2D47}" destId="{A3F72C37-D04B-4B79-98DF-C9D784C256E8}" srcOrd="3" destOrd="0" presId="urn:microsoft.com/office/officeart/2005/8/layout/process1"/>
    <dgm:cxn modelId="{172AB136-E823-460D-A216-EBBE32FEFE77}" type="presParOf" srcId="{A3F72C37-D04B-4B79-98DF-C9D784C256E8}" destId="{64DB58E5-1CBA-472C-AEAF-AAC4FCC7E4AC}" srcOrd="0" destOrd="0" presId="urn:microsoft.com/office/officeart/2005/8/layout/process1"/>
    <dgm:cxn modelId="{153F911D-5164-489F-AE25-C12BAD8C4569}" type="presParOf" srcId="{8A751851-48DF-4BD8-8DFA-7EDEC6AF2D47}" destId="{F68752AF-C333-4356-8FDF-152829019FD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Организация мероприятий </a:t>
          </a:r>
          <a:endParaRPr lang="ru-RU" sz="1800" dirty="0">
            <a:solidFill>
              <a:schemeClr val="bg1"/>
            </a:solidFill>
          </a:endParaRPr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EDB206F2-14CF-4DE0-BB93-E534CE55CF06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Организация мероприятий </a:t>
          </a:r>
          <a:endParaRPr lang="ru-RU" sz="1800" dirty="0">
            <a:solidFill>
              <a:schemeClr val="bg1"/>
            </a:solidFill>
          </a:endParaRPr>
        </a:p>
      </dgm:t>
    </dgm:pt>
    <dgm:pt modelId="{574B0158-FF04-48D8-B303-F32E64700BC7}" type="parTrans" cxnId="{56A696CD-2DA1-4558-B59A-47488096BA8C}">
      <dgm:prSet/>
      <dgm:spPr/>
      <dgm:t>
        <a:bodyPr/>
        <a:lstStyle/>
        <a:p>
          <a:endParaRPr lang="ru-RU" sz="1800"/>
        </a:p>
      </dgm:t>
    </dgm:pt>
    <dgm:pt modelId="{B1C15F84-80B8-4165-A5A6-36D8DE385557}" type="sibTrans" cxnId="{56A696CD-2DA1-4558-B59A-47488096BA8C}">
      <dgm:prSet custT="1"/>
      <dgm:spPr/>
      <dgm:t>
        <a:bodyPr/>
        <a:lstStyle/>
        <a:p>
          <a:endParaRPr lang="ru-RU" sz="1800"/>
        </a:p>
      </dgm:t>
    </dgm:pt>
    <dgm:pt modelId="{656366ED-2592-4F73-938B-47E8A89F4D7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/>
            <a:t>?</a:t>
          </a:r>
          <a:endParaRPr lang="ru-RU" sz="2400" dirty="0"/>
        </a:p>
      </dgm:t>
    </dgm:pt>
    <dgm:pt modelId="{2832EDB8-884A-456D-8DBA-CD82ACC348C6}" type="parTrans" cxnId="{8BDBC144-A3B5-4537-8CF0-71F9297EAF26}">
      <dgm:prSet/>
      <dgm:spPr/>
      <dgm:t>
        <a:bodyPr/>
        <a:lstStyle/>
        <a:p>
          <a:endParaRPr lang="ru-RU" sz="1800"/>
        </a:p>
      </dgm:t>
    </dgm:pt>
    <dgm:pt modelId="{B4BA216C-07C3-4C0D-9824-A6D927DC748D}" type="sibTrans" cxnId="{8BDBC144-A3B5-4537-8CF0-71F9297EAF26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3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2"/>
      <dgm:spPr/>
    </dgm:pt>
    <dgm:pt modelId="{CEB47F91-0E00-4563-9555-0038001A85C6}" type="pres">
      <dgm:prSet presAssocID="{9A03FB8C-9CA7-4C76-9824-34A60FC12CCB}" presName="connectorText" presStyleLbl="sibTrans2D1" presStyleIdx="0" presStyleCnt="2"/>
      <dgm:spPr/>
    </dgm:pt>
    <dgm:pt modelId="{295FF29E-D609-41E7-8FB0-9DDA1E360FE0}" type="pres">
      <dgm:prSet presAssocID="{EDB206F2-14CF-4DE0-BB93-E534CE55CF06}" presName="node" presStyleLbl="node1" presStyleIdx="1" presStyleCnt="3">
        <dgm:presLayoutVars>
          <dgm:bulletEnabled val="1"/>
        </dgm:presLayoutVars>
      </dgm:prSet>
      <dgm:spPr/>
    </dgm:pt>
    <dgm:pt modelId="{A3F72C37-D04B-4B79-98DF-C9D784C256E8}" type="pres">
      <dgm:prSet presAssocID="{B1C15F84-80B8-4165-A5A6-36D8DE385557}" presName="sibTrans" presStyleLbl="sibTrans2D1" presStyleIdx="1" presStyleCnt="2"/>
      <dgm:spPr/>
    </dgm:pt>
    <dgm:pt modelId="{64DB58E5-1CBA-472C-AEAF-AAC4FCC7E4AC}" type="pres">
      <dgm:prSet presAssocID="{B1C15F84-80B8-4165-A5A6-36D8DE385557}" presName="connectorText" presStyleLbl="sibTrans2D1" presStyleIdx="1" presStyleCnt="2"/>
      <dgm:spPr/>
    </dgm:pt>
    <dgm:pt modelId="{F68752AF-C333-4356-8FDF-152829019FD2}" type="pres">
      <dgm:prSet presAssocID="{656366ED-2592-4F73-938B-47E8A89F4D7E}" presName="node" presStyleLbl="node1" presStyleIdx="2" presStyleCnt="3">
        <dgm:presLayoutVars>
          <dgm:bulletEnabled val="1"/>
        </dgm:presLayoutVars>
      </dgm:prSet>
      <dgm:spPr/>
    </dgm:pt>
  </dgm:ptLst>
  <dgm:cxnLst>
    <dgm:cxn modelId="{0113A516-E115-4D4F-980D-7D2526431FE0}" type="presOf" srcId="{B1C15F84-80B8-4165-A5A6-36D8DE385557}" destId="{A3F72C37-D04B-4B79-98DF-C9D784C256E8}" srcOrd="0" destOrd="0" presId="urn:microsoft.com/office/officeart/2005/8/layout/process1"/>
    <dgm:cxn modelId="{8667CF27-46EB-4202-97A9-95DED90AE939}" type="presOf" srcId="{B1C15F84-80B8-4165-A5A6-36D8DE385557}" destId="{64DB58E5-1CBA-472C-AEAF-AAC4FCC7E4AC}" srcOrd="1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8BDBC144-A3B5-4537-8CF0-71F9297EAF26}" srcId="{E15754F4-9AFE-4939-AC14-87D1085DE195}" destId="{656366ED-2592-4F73-938B-47E8A89F4D7E}" srcOrd="2" destOrd="0" parTransId="{2832EDB8-884A-456D-8DBA-CD82ACC348C6}" sibTransId="{B4BA216C-07C3-4C0D-9824-A6D927DC748D}"/>
    <dgm:cxn modelId="{B60F176A-DC44-453B-BE2F-A1B63271E815}" type="presOf" srcId="{EDB206F2-14CF-4DE0-BB93-E534CE55CF06}" destId="{295FF29E-D609-41E7-8FB0-9DDA1E360FE0}" srcOrd="0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E1C75F97-748A-497D-A02C-4B46D3FE9927}" type="presOf" srcId="{656366ED-2592-4F73-938B-47E8A89F4D7E}" destId="{F68752AF-C333-4356-8FDF-152829019FD2}" srcOrd="0" destOrd="0" presId="urn:microsoft.com/office/officeart/2005/8/layout/process1"/>
    <dgm:cxn modelId="{56A696CD-2DA1-4558-B59A-47488096BA8C}" srcId="{E15754F4-9AFE-4939-AC14-87D1085DE195}" destId="{EDB206F2-14CF-4DE0-BB93-E534CE55CF06}" srcOrd="1" destOrd="0" parTransId="{574B0158-FF04-48D8-B303-F32E64700BC7}" sibTransId="{B1C15F84-80B8-4165-A5A6-36D8DE385557}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7B91241F-328B-4C29-BDC9-072DE3C881CD}" type="presParOf" srcId="{8A751851-48DF-4BD8-8DFA-7EDEC6AF2D47}" destId="{295FF29E-D609-41E7-8FB0-9DDA1E360FE0}" srcOrd="2" destOrd="0" presId="urn:microsoft.com/office/officeart/2005/8/layout/process1"/>
    <dgm:cxn modelId="{C3583098-A272-411C-A9A2-7D2F80674493}" type="presParOf" srcId="{8A751851-48DF-4BD8-8DFA-7EDEC6AF2D47}" destId="{A3F72C37-D04B-4B79-98DF-C9D784C256E8}" srcOrd="3" destOrd="0" presId="urn:microsoft.com/office/officeart/2005/8/layout/process1"/>
    <dgm:cxn modelId="{172AB136-E823-460D-A216-EBBE32FEFE77}" type="presParOf" srcId="{A3F72C37-D04B-4B79-98DF-C9D784C256E8}" destId="{64DB58E5-1CBA-472C-AEAF-AAC4FCC7E4AC}" srcOrd="0" destOrd="0" presId="urn:microsoft.com/office/officeart/2005/8/layout/process1"/>
    <dgm:cxn modelId="{153F911D-5164-489F-AE25-C12BAD8C4569}" type="presParOf" srcId="{8A751851-48DF-4BD8-8DFA-7EDEC6AF2D47}" destId="{F68752AF-C333-4356-8FDF-152829019FD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Создание ИС</a:t>
          </a:r>
          <a:endParaRPr lang="ru-RU" sz="1800" dirty="0">
            <a:solidFill>
              <a:schemeClr val="bg1"/>
            </a:solidFill>
          </a:endParaRPr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30B88684-7C88-4A12-9523-5C4258970E5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/>
            <a:t>?</a:t>
          </a:r>
        </a:p>
      </dgm:t>
    </dgm:pt>
    <dgm:pt modelId="{E53828ED-8556-40A1-92A5-48530584C102}" type="parTrans" cxnId="{6A86330D-D1F0-45A6-AF2A-494BBC97F8B2}">
      <dgm:prSet/>
      <dgm:spPr/>
      <dgm:t>
        <a:bodyPr/>
        <a:lstStyle/>
        <a:p>
          <a:endParaRPr lang="ru-RU" sz="1800"/>
        </a:p>
      </dgm:t>
    </dgm:pt>
    <dgm:pt modelId="{25584B69-1EA3-4DED-AC61-206454A4EA4F}" type="sibTrans" cxnId="{6A86330D-D1F0-45A6-AF2A-494BBC97F8B2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2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1"/>
      <dgm:spPr/>
    </dgm:pt>
    <dgm:pt modelId="{CEB47F91-0E00-4563-9555-0038001A85C6}" type="pres">
      <dgm:prSet presAssocID="{9A03FB8C-9CA7-4C76-9824-34A60FC12CCB}" presName="connectorText" presStyleLbl="sibTrans2D1" presStyleIdx="0" presStyleCnt="1"/>
      <dgm:spPr/>
    </dgm:pt>
    <dgm:pt modelId="{1D67FAEA-9319-4E02-B044-2C7B97169CBE}" type="pres">
      <dgm:prSet presAssocID="{30B88684-7C88-4A12-9523-5C4258970E59}" presName="node" presStyleLbl="node1" presStyleIdx="1" presStyleCnt="2">
        <dgm:presLayoutVars>
          <dgm:bulletEnabled val="1"/>
        </dgm:presLayoutVars>
      </dgm:prSet>
      <dgm:spPr/>
    </dgm:pt>
  </dgm:ptLst>
  <dgm:cxnLst>
    <dgm:cxn modelId="{6A86330D-D1F0-45A6-AF2A-494BBC97F8B2}" srcId="{E15754F4-9AFE-4939-AC14-87D1085DE195}" destId="{30B88684-7C88-4A12-9523-5C4258970E59}" srcOrd="1" destOrd="0" parTransId="{E53828ED-8556-40A1-92A5-48530584C102}" sibTransId="{25584B69-1EA3-4DED-AC61-206454A4EA4F}"/>
    <dgm:cxn modelId="{F7FC9016-27F8-4BC3-8F0E-6A43C298F316}" type="presOf" srcId="{30B88684-7C88-4A12-9523-5C4258970E59}" destId="{1D67FAEA-9319-4E02-B044-2C7B97169CBE}" srcOrd="0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954B0BD1-0258-41E6-B405-4611A24F5328}" type="presParOf" srcId="{8A751851-48DF-4BD8-8DFA-7EDEC6AF2D47}" destId="{1D67FAEA-9319-4E02-B044-2C7B97169CB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«Экспансия» (обзорные статьи)</a:t>
          </a:r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30B88684-7C88-4A12-9523-5C4258970E5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/>
            <a:t>?</a:t>
          </a:r>
        </a:p>
      </dgm:t>
    </dgm:pt>
    <dgm:pt modelId="{E53828ED-8556-40A1-92A5-48530584C102}" type="parTrans" cxnId="{6A86330D-D1F0-45A6-AF2A-494BBC97F8B2}">
      <dgm:prSet/>
      <dgm:spPr/>
      <dgm:t>
        <a:bodyPr/>
        <a:lstStyle/>
        <a:p>
          <a:endParaRPr lang="ru-RU" sz="1800"/>
        </a:p>
      </dgm:t>
    </dgm:pt>
    <dgm:pt modelId="{25584B69-1EA3-4DED-AC61-206454A4EA4F}" type="sibTrans" cxnId="{6A86330D-D1F0-45A6-AF2A-494BBC97F8B2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2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1"/>
      <dgm:spPr/>
    </dgm:pt>
    <dgm:pt modelId="{CEB47F91-0E00-4563-9555-0038001A85C6}" type="pres">
      <dgm:prSet presAssocID="{9A03FB8C-9CA7-4C76-9824-34A60FC12CCB}" presName="connectorText" presStyleLbl="sibTrans2D1" presStyleIdx="0" presStyleCnt="1"/>
      <dgm:spPr/>
    </dgm:pt>
    <dgm:pt modelId="{1D67FAEA-9319-4E02-B044-2C7B97169CBE}" type="pres">
      <dgm:prSet presAssocID="{30B88684-7C88-4A12-9523-5C4258970E59}" presName="node" presStyleLbl="node1" presStyleIdx="1" presStyleCnt="2">
        <dgm:presLayoutVars>
          <dgm:bulletEnabled val="1"/>
        </dgm:presLayoutVars>
      </dgm:prSet>
      <dgm:spPr/>
    </dgm:pt>
  </dgm:ptLst>
  <dgm:cxnLst>
    <dgm:cxn modelId="{6A86330D-D1F0-45A6-AF2A-494BBC97F8B2}" srcId="{E15754F4-9AFE-4939-AC14-87D1085DE195}" destId="{30B88684-7C88-4A12-9523-5C4258970E59}" srcOrd="1" destOrd="0" parTransId="{E53828ED-8556-40A1-92A5-48530584C102}" sibTransId="{25584B69-1EA3-4DED-AC61-206454A4EA4F}"/>
    <dgm:cxn modelId="{F7FC9016-27F8-4BC3-8F0E-6A43C298F316}" type="presOf" srcId="{30B88684-7C88-4A12-9523-5C4258970E59}" destId="{1D67FAEA-9319-4E02-B044-2C7B97169CBE}" srcOrd="0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954B0BD1-0258-41E6-B405-4611A24F5328}" type="presParOf" srcId="{8A751851-48DF-4BD8-8DFA-7EDEC6AF2D47}" destId="{1D67FAEA-9319-4E02-B044-2C7B97169CB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5754F4-9AFE-4939-AC14-87D1085DE1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0BBAC4-799E-408B-AA65-0D5996CEB942}">
      <dgm:prSet phldrT="[Текст]" custT="1"/>
      <dgm:spPr/>
      <dgm:t>
        <a:bodyPr/>
        <a:lstStyle/>
        <a:p>
          <a:r>
            <a:rPr lang="ru-RU" sz="1800" b="1" dirty="0"/>
            <a:t>Международные конкурсы</a:t>
          </a:r>
          <a:endParaRPr lang="ru-RU" sz="1800" dirty="0"/>
        </a:p>
      </dgm:t>
    </dgm:pt>
    <dgm:pt modelId="{5CFC7439-9FBD-40DD-A09C-F01B802CE47C}" type="parTrans" cxnId="{FD45D539-6996-45D0-A792-FBB567F8A8E5}">
      <dgm:prSet/>
      <dgm:spPr/>
      <dgm:t>
        <a:bodyPr/>
        <a:lstStyle/>
        <a:p>
          <a:endParaRPr lang="ru-RU" sz="1800"/>
        </a:p>
      </dgm:t>
    </dgm:pt>
    <dgm:pt modelId="{9A03FB8C-9CA7-4C76-9824-34A60FC12CCB}" type="sibTrans" cxnId="{FD45D539-6996-45D0-A792-FBB567F8A8E5}">
      <dgm:prSet custT="1"/>
      <dgm:spPr/>
      <dgm:t>
        <a:bodyPr/>
        <a:lstStyle/>
        <a:p>
          <a:endParaRPr lang="ru-RU" sz="1800"/>
        </a:p>
      </dgm:t>
    </dgm:pt>
    <dgm:pt modelId="{EDB206F2-14CF-4DE0-BB93-E534CE55CF06}">
      <dgm:prSet phldrT="[Текст]" custT="1"/>
      <dgm:spPr/>
      <dgm:t>
        <a:bodyPr/>
        <a:lstStyle/>
        <a:p>
          <a:r>
            <a:rPr lang="ru-RU" sz="1800" b="1" dirty="0"/>
            <a:t>Международные конкурсы</a:t>
          </a:r>
          <a:endParaRPr lang="ru-RU" sz="1800" dirty="0"/>
        </a:p>
      </dgm:t>
    </dgm:pt>
    <dgm:pt modelId="{B1C15F84-80B8-4165-A5A6-36D8DE385557}" type="sibTrans" cxnId="{56A696CD-2DA1-4558-B59A-47488096BA8C}">
      <dgm:prSet custT="1"/>
      <dgm:spPr/>
      <dgm:t>
        <a:bodyPr/>
        <a:lstStyle/>
        <a:p>
          <a:endParaRPr lang="ru-RU" sz="1800"/>
        </a:p>
      </dgm:t>
    </dgm:pt>
    <dgm:pt modelId="{574B0158-FF04-48D8-B303-F32E64700BC7}" type="parTrans" cxnId="{56A696CD-2DA1-4558-B59A-47488096BA8C}">
      <dgm:prSet/>
      <dgm:spPr/>
      <dgm:t>
        <a:bodyPr/>
        <a:lstStyle/>
        <a:p>
          <a:endParaRPr lang="ru-RU" sz="1800"/>
        </a:p>
      </dgm:t>
    </dgm:pt>
    <dgm:pt modelId="{656366ED-2592-4F73-938B-47E8A89F4D7E}">
      <dgm:prSet phldrT="[Текст]" custT="1"/>
      <dgm:spPr/>
      <dgm:t>
        <a:bodyPr/>
        <a:lstStyle/>
        <a:p>
          <a:r>
            <a:rPr lang="ru-RU" sz="1800" b="1" dirty="0"/>
            <a:t>Международные конкурсы</a:t>
          </a:r>
          <a:endParaRPr lang="ru-RU" sz="1800" dirty="0"/>
        </a:p>
      </dgm:t>
    </dgm:pt>
    <dgm:pt modelId="{B4BA216C-07C3-4C0D-9824-A6D927DC748D}" type="sibTrans" cxnId="{8BDBC144-A3B5-4537-8CF0-71F9297EAF26}">
      <dgm:prSet/>
      <dgm:spPr/>
      <dgm:t>
        <a:bodyPr/>
        <a:lstStyle/>
        <a:p>
          <a:endParaRPr lang="ru-RU" sz="1800"/>
        </a:p>
      </dgm:t>
    </dgm:pt>
    <dgm:pt modelId="{2832EDB8-884A-456D-8DBA-CD82ACC348C6}" type="parTrans" cxnId="{8BDBC144-A3B5-4537-8CF0-71F9297EAF26}">
      <dgm:prSet/>
      <dgm:spPr/>
      <dgm:t>
        <a:bodyPr/>
        <a:lstStyle/>
        <a:p>
          <a:endParaRPr lang="ru-RU" sz="1800"/>
        </a:p>
      </dgm:t>
    </dgm:pt>
    <dgm:pt modelId="{8A751851-48DF-4BD8-8DFA-7EDEC6AF2D47}" type="pres">
      <dgm:prSet presAssocID="{E15754F4-9AFE-4939-AC14-87D1085DE195}" presName="Name0" presStyleCnt="0">
        <dgm:presLayoutVars>
          <dgm:dir/>
          <dgm:resizeHandles val="exact"/>
        </dgm:presLayoutVars>
      </dgm:prSet>
      <dgm:spPr/>
    </dgm:pt>
    <dgm:pt modelId="{4BC6A6A1-8FC1-4450-A013-4EDD1395D883}" type="pres">
      <dgm:prSet presAssocID="{EC0BBAC4-799E-408B-AA65-0D5996CEB942}" presName="node" presStyleLbl="node1" presStyleIdx="0" presStyleCnt="3">
        <dgm:presLayoutVars>
          <dgm:bulletEnabled val="1"/>
        </dgm:presLayoutVars>
      </dgm:prSet>
      <dgm:spPr/>
    </dgm:pt>
    <dgm:pt modelId="{DE05204D-0AD5-49DB-A0E7-1020B74275D1}" type="pres">
      <dgm:prSet presAssocID="{9A03FB8C-9CA7-4C76-9824-34A60FC12CCB}" presName="sibTrans" presStyleLbl="sibTrans2D1" presStyleIdx="0" presStyleCnt="2"/>
      <dgm:spPr/>
    </dgm:pt>
    <dgm:pt modelId="{CEB47F91-0E00-4563-9555-0038001A85C6}" type="pres">
      <dgm:prSet presAssocID="{9A03FB8C-9CA7-4C76-9824-34A60FC12CCB}" presName="connectorText" presStyleLbl="sibTrans2D1" presStyleIdx="0" presStyleCnt="2"/>
      <dgm:spPr/>
    </dgm:pt>
    <dgm:pt modelId="{295FF29E-D609-41E7-8FB0-9DDA1E360FE0}" type="pres">
      <dgm:prSet presAssocID="{EDB206F2-14CF-4DE0-BB93-E534CE55CF06}" presName="node" presStyleLbl="node1" presStyleIdx="1" presStyleCnt="3">
        <dgm:presLayoutVars>
          <dgm:bulletEnabled val="1"/>
        </dgm:presLayoutVars>
      </dgm:prSet>
      <dgm:spPr/>
    </dgm:pt>
    <dgm:pt modelId="{A3F72C37-D04B-4B79-98DF-C9D784C256E8}" type="pres">
      <dgm:prSet presAssocID="{B1C15F84-80B8-4165-A5A6-36D8DE385557}" presName="sibTrans" presStyleLbl="sibTrans2D1" presStyleIdx="1" presStyleCnt="2"/>
      <dgm:spPr/>
    </dgm:pt>
    <dgm:pt modelId="{64DB58E5-1CBA-472C-AEAF-AAC4FCC7E4AC}" type="pres">
      <dgm:prSet presAssocID="{B1C15F84-80B8-4165-A5A6-36D8DE385557}" presName="connectorText" presStyleLbl="sibTrans2D1" presStyleIdx="1" presStyleCnt="2"/>
      <dgm:spPr/>
    </dgm:pt>
    <dgm:pt modelId="{F68752AF-C333-4356-8FDF-152829019FD2}" type="pres">
      <dgm:prSet presAssocID="{656366ED-2592-4F73-938B-47E8A89F4D7E}" presName="node" presStyleLbl="node1" presStyleIdx="2" presStyleCnt="3">
        <dgm:presLayoutVars>
          <dgm:bulletEnabled val="1"/>
        </dgm:presLayoutVars>
      </dgm:prSet>
      <dgm:spPr/>
    </dgm:pt>
  </dgm:ptLst>
  <dgm:cxnLst>
    <dgm:cxn modelId="{0113A516-E115-4D4F-980D-7D2526431FE0}" type="presOf" srcId="{B1C15F84-80B8-4165-A5A6-36D8DE385557}" destId="{A3F72C37-D04B-4B79-98DF-C9D784C256E8}" srcOrd="0" destOrd="0" presId="urn:microsoft.com/office/officeart/2005/8/layout/process1"/>
    <dgm:cxn modelId="{8667CF27-46EB-4202-97A9-95DED90AE939}" type="presOf" srcId="{B1C15F84-80B8-4165-A5A6-36D8DE385557}" destId="{64DB58E5-1CBA-472C-AEAF-AAC4FCC7E4AC}" srcOrd="1" destOrd="0" presId="urn:microsoft.com/office/officeart/2005/8/layout/process1"/>
    <dgm:cxn modelId="{FD45D539-6996-45D0-A792-FBB567F8A8E5}" srcId="{E15754F4-9AFE-4939-AC14-87D1085DE195}" destId="{EC0BBAC4-799E-408B-AA65-0D5996CEB942}" srcOrd="0" destOrd="0" parTransId="{5CFC7439-9FBD-40DD-A09C-F01B802CE47C}" sibTransId="{9A03FB8C-9CA7-4C76-9824-34A60FC12CCB}"/>
    <dgm:cxn modelId="{522CCC40-71FE-4D8E-A68B-901159010B91}" type="presOf" srcId="{9A03FB8C-9CA7-4C76-9824-34A60FC12CCB}" destId="{CEB47F91-0E00-4563-9555-0038001A85C6}" srcOrd="1" destOrd="0" presId="urn:microsoft.com/office/officeart/2005/8/layout/process1"/>
    <dgm:cxn modelId="{8BDBC144-A3B5-4537-8CF0-71F9297EAF26}" srcId="{E15754F4-9AFE-4939-AC14-87D1085DE195}" destId="{656366ED-2592-4F73-938B-47E8A89F4D7E}" srcOrd="2" destOrd="0" parTransId="{2832EDB8-884A-456D-8DBA-CD82ACC348C6}" sibTransId="{B4BA216C-07C3-4C0D-9824-A6D927DC748D}"/>
    <dgm:cxn modelId="{B60F176A-DC44-453B-BE2F-A1B63271E815}" type="presOf" srcId="{EDB206F2-14CF-4DE0-BB93-E534CE55CF06}" destId="{295FF29E-D609-41E7-8FB0-9DDA1E360FE0}" srcOrd="0" destOrd="0" presId="urn:microsoft.com/office/officeart/2005/8/layout/process1"/>
    <dgm:cxn modelId="{31D2DC81-2355-4D53-BC3D-2B7A5E9A488F}" type="presOf" srcId="{E15754F4-9AFE-4939-AC14-87D1085DE195}" destId="{8A751851-48DF-4BD8-8DFA-7EDEC6AF2D47}" srcOrd="0" destOrd="0" presId="urn:microsoft.com/office/officeart/2005/8/layout/process1"/>
    <dgm:cxn modelId="{41F4F58B-D6F7-473C-94D6-0180A6ED7E7C}" type="presOf" srcId="{9A03FB8C-9CA7-4C76-9824-34A60FC12CCB}" destId="{DE05204D-0AD5-49DB-A0E7-1020B74275D1}" srcOrd="0" destOrd="0" presId="urn:microsoft.com/office/officeart/2005/8/layout/process1"/>
    <dgm:cxn modelId="{65171C97-76E5-4079-98B0-C0075B92E3AB}" type="presOf" srcId="{EC0BBAC4-799E-408B-AA65-0D5996CEB942}" destId="{4BC6A6A1-8FC1-4450-A013-4EDD1395D883}" srcOrd="0" destOrd="0" presId="urn:microsoft.com/office/officeart/2005/8/layout/process1"/>
    <dgm:cxn modelId="{E1C75F97-748A-497D-A02C-4B46D3FE9927}" type="presOf" srcId="{656366ED-2592-4F73-938B-47E8A89F4D7E}" destId="{F68752AF-C333-4356-8FDF-152829019FD2}" srcOrd="0" destOrd="0" presId="urn:microsoft.com/office/officeart/2005/8/layout/process1"/>
    <dgm:cxn modelId="{56A696CD-2DA1-4558-B59A-47488096BA8C}" srcId="{E15754F4-9AFE-4939-AC14-87D1085DE195}" destId="{EDB206F2-14CF-4DE0-BB93-E534CE55CF06}" srcOrd="1" destOrd="0" parTransId="{574B0158-FF04-48D8-B303-F32E64700BC7}" sibTransId="{B1C15F84-80B8-4165-A5A6-36D8DE385557}"/>
    <dgm:cxn modelId="{F83BEB9A-F7EE-47DF-A1AA-436F6B9AD995}" type="presParOf" srcId="{8A751851-48DF-4BD8-8DFA-7EDEC6AF2D47}" destId="{4BC6A6A1-8FC1-4450-A013-4EDD1395D883}" srcOrd="0" destOrd="0" presId="urn:microsoft.com/office/officeart/2005/8/layout/process1"/>
    <dgm:cxn modelId="{8BACFCA2-5855-4C0C-9530-F7A1851C0B08}" type="presParOf" srcId="{8A751851-48DF-4BD8-8DFA-7EDEC6AF2D47}" destId="{DE05204D-0AD5-49DB-A0E7-1020B74275D1}" srcOrd="1" destOrd="0" presId="urn:microsoft.com/office/officeart/2005/8/layout/process1"/>
    <dgm:cxn modelId="{9F4C9DEF-AB64-4D72-99BE-05C54E6A9C1A}" type="presParOf" srcId="{DE05204D-0AD5-49DB-A0E7-1020B74275D1}" destId="{CEB47F91-0E00-4563-9555-0038001A85C6}" srcOrd="0" destOrd="0" presId="urn:microsoft.com/office/officeart/2005/8/layout/process1"/>
    <dgm:cxn modelId="{7B91241F-328B-4C29-BDC9-072DE3C881CD}" type="presParOf" srcId="{8A751851-48DF-4BD8-8DFA-7EDEC6AF2D47}" destId="{295FF29E-D609-41E7-8FB0-9DDA1E360FE0}" srcOrd="2" destOrd="0" presId="urn:microsoft.com/office/officeart/2005/8/layout/process1"/>
    <dgm:cxn modelId="{C3583098-A272-411C-A9A2-7D2F80674493}" type="presParOf" srcId="{8A751851-48DF-4BD8-8DFA-7EDEC6AF2D47}" destId="{A3F72C37-D04B-4B79-98DF-C9D784C256E8}" srcOrd="3" destOrd="0" presId="urn:microsoft.com/office/officeart/2005/8/layout/process1"/>
    <dgm:cxn modelId="{172AB136-E823-460D-A216-EBBE32FEFE77}" type="presParOf" srcId="{A3F72C37-D04B-4B79-98DF-C9D784C256E8}" destId="{64DB58E5-1CBA-472C-AEAF-AAC4FCC7E4AC}" srcOrd="0" destOrd="0" presId="urn:microsoft.com/office/officeart/2005/8/layout/process1"/>
    <dgm:cxn modelId="{153F911D-5164-489F-AE25-C12BAD8C4569}" type="presParOf" srcId="{8A751851-48DF-4BD8-8DFA-7EDEC6AF2D47}" destId="{F68752AF-C333-4356-8FDF-152829019FD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38BCC4-ED97-409E-8465-ABDE8E5AF9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48D6A2-00A9-401F-99F4-F688AB7C8FDB}">
      <dgm:prSet phldrT="[Текст]"/>
      <dgm:spPr/>
      <dgm:t>
        <a:bodyPr/>
        <a:lstStyle/>
        <a:p>
          <a:r>
            <a:rPr lang="ru-RU" b="1" i="0" dirty="0"/>
            <a:t>Инициативные гранты:</a:t>
          </a:r>
          <a:endParaRPr lang="ru-RU" dirty="0"/>
        </a:p>
      </dgm:t>
    </dgm:pt>
    <dgm:pt modelId="{020C5078-95B4-4707-9917-A1FCBE69F0F6}" type="parTrans" cxnId="{ECAD7977-FC4C-4CE5-8229-449A3C18BCE4}">
      <dgm:prSet/>
      <dgm:spPr/>
      <dgm:t>
        <a:bodyPr/>
        <a:lstStyle/>
        <a:p>
          <a:endParaRPr lang="ru-RU"/>
        </a:p>
      </dgm:t>
    </dgm:pt>
    <dgm:pt modelId="{D59AD38B-3D76-4D31-B127-07DDD184527E}" type="sibTrans" cxnId="{ECAD7977-FC4C-4CE5-8229-449A3C18BCE4}">
      <dgm:prSet/>
      <dgm:spPr/>
      <dgm:t>
        <a:bodyPr/>
        <a:lstStyle/>
        <a:p>
          <a:endParaRPr lang="ru-RU"/>
        </a:p>
      </dgm:t>
    </dgm:pt>
    <dgm:pt modelId="{F7AD2A5E-1F36-4F1F-BF23-3902174FB4D3}">
      <dgm:prSet/>
      <dgm:spPr/>
      <dgm:t>
        <a:bodyPr/>
        <a:lstStyle/>
        <a:p>
          <a:r>
            <a:rPr lang="ru-RU" b="0" i="0" dirty="0"/>
            <a:t>проведение географических исследований</a:t>
          </a:r>
        </a:p>
      </dgm:t>
    </dgm:pt>
    <dgm:pt modelId="{4E38B327-15B1-41E7-8E1B-2F41EACDF570}" type="parTrans" cxnId="{5D734996-68B6-4A90-97ED-CC7DCCA80A4C}">
      <dgm:prSet/>
      <dgm:spPr/>
      <dgm:t>
        <a:bodyPr/>
        <a:lstStyle/>
        <a:p>
          <a:endParaRPr lang="ru-RU"/>
        </a:p>
      </dgm:t>
    </dgm:pt>
    <dgm:pt modelId="{8C50DB73-D3D9-4899-B47B-98D800E26E53}" type="sibTrans" cxnId="{5D734996-68B6-4A90-97ED-CC7DCCA80A4C}">
      <dgm:prSet/>
      <dgm:spPr/>
      <dgm:t>
        <a:bodyPr/>
        <a:lstStyle/>
        <a:p>
          <a:endParaRPr lang="ru-RU"/>
        </a:p>
      </dgm:t>
    </dgm:pt>
    <dgm:pt modelId="{5150606A-1A28-4068-BD2D-C01497EC4009}">
      <dgm:prSet/>
      <dgm:spPr/>
      <dgm:t>
        <a:bodyPr/>
        <a:lstStyle/>
        <a:p>
          <a:r>
            <a:rPr lang="ru-RU" b="0" i="0" dirty="0"/>
            <a:t>организация экспедиций и путешествий</a:t>
          </a:r>
        </a:p>
      </dgm:t>
    </dgm:pt>
    <dgm:pt modelId="{BA29EC5B-A877-4272-B3AF-15DC821F6734}" type="parTrans" cxnId="{54E2DA24-8F69-49CF-8D11-2CA5CB4E9530}">
      <dgm:prSet/>
      <dgm:spPr/>
      <dgm:t>
        <a:bodyPr/>
        <a:lstStyle/>
        <a:p>
          <a:endParaRPr lang="ru-RU"/>
        </a:p>
      </dgm:t>
    </dgm:pt>
    <dgm:pt modelId="{D679E0B8-5DDD-4F05-84E5-518C69138A60}" type="sibTrans" cxnId="{54E2DA24-8F69-49CF-8D11-2CA5CB4E9530}">
      <dgm:prSet/>
      <dgm:spPr/>
      <dgm:t>
        <a:bodyPr/>
        <a:lstStyle/>
        <a:p>
          <a:endParaRPr lang="ru-RU"/>
        </a:p>
      </dgm:t>
    </dgm:pt>
    <dgm:pt modelId="{7B03AAA8-59D5-4BE2-A713-682A0A309B50}">
      <dgm:prSet/>
      <dgm:spPr/>
      <dgm:t>
        <a:bodyPr/>
        <a:lstStyle/>
        <a:p>
          <a:r>
            <a:rPr lang="ru-RU" b="0" i="0" dirty="0"/>
            <a:t>географическое образование и просвещение</a:t>
          </a:r>
        </a:p>
      </dgm:t>
    </dgm:pt>
    <dgm:pt modelId="{55ED8B0D-DBAE-45F3-AFA8-080320A84DE8}" type="parTrans" cxnId="{91104314-15DB-42BB-840E-D0C9B64485CD}">
      <dgm:prSet/>
      <dgm:spPr/>
      <dgm:t>
        <a:bodyPr/>
        <a:lstStyle/>
        <a:p>
          <a:endParaRPr lang="ru-RU"/>
        </a:p>
      </dgm:t>
    </dgm:pt>
    <dgm:pt modelId="{BABD4028-D1A7-4AC6-BB6E-CBE07689B0D3}" type="sibTrans" cxnId="{91104314-15DB-42BB-840E-D0C9B64485CD}">
      <dgm:prSet/>
      <dgm:spPr/>
      <dgm:t>
        <a:bodyPr/>
        <a:lstStyle/>
        <a:p>
          <a:endParaRPr lang="ru-RU"/>
        </a:p>
      </dgm:t>
    </dgm:pt>
    <dgm:pt modelId="{4718F346-8F1F-4208-ACB4-C50A3E19A565}">
      <dgm:prSet/>
      <dgm:spPr/>
      <dgm:t>
        <a:bodyPr/>
        <a:lstStyle/>
        <a:p>
          <a:r>
            <a:rPr lang="ru-RU" b="0" i="0" dirty="0"/>
            <a:t>издательская работа</a:t>
          </a:r>
        </a:p>
      </dgm:t>
    </dgm:pt>
    <dgm:pt modelId="{BD3DA00A-8627-4BD6-A4CB-5B309C1BEF14}" type="parTrans" cxnId="{3A3C0CBC-6B2C-4A1B-AF45-245007667D78}">
      <dgm:prSet/>
      <dgm:spPr/>
      <dgm:t>
        <a:bodyPr/>
        <a:lstStyle/>
        <a:p>
          <a:endParaRPr lang="ru-RU"/>
        </a:p>
      </dgm:t>
    </dgm:pt>
    <dgm:pt modelId="{6F352051-C9F8-48AE-A80E-D43CFF73F132}" type="sibTrans" cxnId="{3A3C0CBC-6B2C-4A1B-AF45-245007667D78}">
      <dgm:prSet/>
      <dgm:spPr/>
      <dgm:t>
        <a:bodyPr/>
        <a:lstStyle/>
        <a:p>
          <a:endParaRPr lang="ru-RU"/>
        </a:p>
      </dgm:t>
    </dgm:pt>
    <dgm:pt modelId="{485A20D7-B5CE-4C47-A887-52200BC43435}">
      <dgm:prSet/>
      <dgm:spPr/>
      <dgm:t>
        <a:bodyPr/>
        <a:lstStyle/>
        <a:p>
          <a:r>
            <a:rPr lang="ru-RU" b="0" i="0" dirty="0"/>
            <a:t>сохранение природного и историко-культурного наследия России, в том числе в рамках программ ЮНЕСКО</a:t>
          </a:r>
        </a:p>
      </dgm:t>
    </dgm:pt>
    <dgm:pt modelId="{F239D300-B126-4A41-B56A-8275BAD1A1FD}" type="parTrans" cxnId="{F1413B2D-4086-465B-93E6-2ECED96CF3A8}">
      <dgm:prSet/>
      <dgm:spPr/>
      <dgm:t>
        <a:bodyPr/>
        <a:lstStyle/>
        <a:p>
          <a:endParaRPr lang="ru-RU"/>
        </a:p>
      </dgm:t>
    </dgm:pt>
    <dgm:pt modelId="{0FF9FB35-E596-4D5A-9AD7-CF9CEE15C404}" type="sibTrans" cxnId="{F1413B2D-4086-465B-93E6-2ECED96CF3A8}">
      <dgm:prSet/>
      <dgm:spPr/>
      <dgm:t>
        <a:bodyPr/>
        <a:lstStyle/>
        <a:p>
          <a:endParaRPr lang="ru-RU"/>
        </a:p>
      </dgm:t>
    </dgm:pt>
    <dgm:pt modelId="{4E917D22-7CDD-49DC-9EDA-EEDA6347B227}">
      <dgm:prSet/>
      <dgm:spPr/>
      <dgm:t>
        <a:bodyPr/>
        <a:lstStyle/>
        <a:p>
          <a:r>
            <a:rPr lang="ru-RU" b="0" i="0" dirty="0"/>
            <a:t>сохранение редких видов животных</a:t>
          </a:r>
        </a:p>
      </dgm:t>
    </dgm:pt>
    <dgm:pt modelId="{A2B5B2AB-6EB3-4154-993F-D759D475F6D0}" type="parTrans" cxnId="{A545D357-DBA8-4F64-AE95-DA3C1A61053F}">
      <dgm:prSet/>
      <dgm:spPr/>
      <dgm:t>
        <a:bodyPr/>
        <a:lstStyle/>
        <a:p>
          <a:endParaRPr lang="ru-RU"/>
        </a:p>
      </dgm:t>
    </dgm:pt>
    <dgm:pt modelId="{1FCE417D-20AB-404F-AFDD-2C0BF85D6674}" type="sibTrans" cxnId="{A545D357-DBA8-4F64-AE95-DA3C1A61053F}">
      <dgm:prSet/>
      <dgm:spPr/>
      <dgm:t>
        <a:bodyPr/>
        <a:lstStyle/>
        <a:p>
          <a:endParaRPr lang="ru-RU"/>
        </a:p>
      </dgm:t>
    </dgm:pt>
    <dgm:pt modelId="{78DE118E-9E1A-4A97-A7AD-30C3F53ECA03}">
      <dgm:prSet/>
      <dgm:spPr/>
      <dgm:t>
        <a:bodyPr/>
        <a:lstStyle/>
        <a:p>
          <a:r>
            <a:rPr lang="ru-RU" b="0" i="0" dirty="0"/>
            <a:t>молодёжные проекты РГО</a:t>
          </a:r>
        </a:p>
      </dgm:t>
    </dgm:pt>
    <dgm:pt modelId="{8B6469F1-026F-4C56-A14B-CDA97279622D}" type="parTrans" cxnId="{F93EF7D1-733C-4A91-8B7D-5DDD0C197746}">
      <dgm:prSet/>
      <dgm:spPr/>
      <dgm:t>
        <a:bodyPr/>
        <a:lstStyle/>
        <a:p>
          <a:endParaRPr lang="ru-RU"/>
        </a:p>
      </dgm:t>
    </dgm:pt>
    <dgm:pt modelId="{E005A86A-3814-48D7-AF1E-AD5EC671AECE}" type="sibTrans" cxnId="{F93EF7D1-733C-4A91-8B7D-5DDD0C197746}">
      <dgm:prSet/>
      <dgm:spPr/>
      <dgm:t>
        <a:bodyPr/>
        <a:lstStyle/>
        <a:p>
          <a:endParaRPr lang="ru-RU"/>
        </a:p>
      </dgm:t>
    </dgm:pt>
    <dgm:pt modelId="{BEB17DE9-9AF6-4EAA-B583-C185A2CA8532}">
      <dgm:prSet/>
      <dgm:spPr/>
      <dgm:t>
        <a:bodyPr/>
        <a:lstStyle/>
        <a:p>
          <a:r>
            <a:rPr lang="ru-RU" b="0" i="0" dirty="0"/>
            <a:t>подводные исследования</a:t>
          </a:r>
        </a:p>
      </dgm:t>
    </dgm:pt>
    <dgm:pt modelId="{A4157A40-1922-4308-841F-8B9D1BA83736}" type="parTrans" cxnId="{7754DB32-3B42-480C-B14B-A3C63675312A}">
      <dgm:prSet/>
      <dgm:spPr/>
      <dgm:t>
        <a:bodyPr/>
        <a:lstStyle/>
        <a:p>
          <a:endParaRPr lang="ru-RU"/>
        </a:p>
      </dgm:t>
    </dgm:pt>
    <dgm:pt modelId="{1148D30E-2F1F-442C-B3AA-418195BD1890}" type="sibTrans" cxnId="{7754DB32-3B42-480C-B14B-A3C63675312A}">
      <dgm:prSet/>
      <dgm:spPr/>
      <dgm:t>
        <a:bodyPr/>
        <a:lstStyle/>
        <a:p>
          <a:endParaRPr lang="ru-RU"/>
        </a:p>
      </dgm:t>
    </dgm:pt>
    <dgm:pt modelId="{B2C21552-BD0E-4E88-B761-18564D9199BB}">
      <dgm:prSet/>
      <dgm:spPr/>
      <dgm:t>
        <a:bodyPr/>
        <a:lstStyle/>
        <a:p>
          <a:r>
            <a:rPr lang="ru-RU" b="0" i="0" dirty="0"/>
            <a:t>работа с Фондами РГО</a:t>
          </a:r>
        </a:p>
      </dgm:t>
    </dgm:pt>
    <dgm:pt modelId="{6E67B5E1-6FF1-4F7D-818D-0943FFD25B4E}" type="parTrans" cxnId="{EDEB99C3-5508-48AA-81F6-DD772E45FA41}">
      <dgm:prSet/>
      <dgm:spPr/>
      <dgm:t>
        <a:bodyPr/>
        <a:lstStyle/>
        <a:p>
          <a:endParaRPr lang="ru-RU"/>
        </a:p>
      </dgm:t>
    </dgm:pt>
    <dgm:pt modelId="{EAF2B75D-8C35-41E8-8850-B98F93B01CEC}" type="sibTrans" cxnId="{EDEB99C3-5508-48AA-81F6-DD772E45FA41}">
      <dgm:prSet/>
      <dgm:spPr/>
      <dgm:t>
        <a:bodyPr/>
        <a:lstStyle/>
        <a:p>
          <a:endParaRPr lang="ru-RU"/>
        </a:p>
      </dgm:t>
    </dgm:pt>
    <dgm:pt modelId="{8009AA1C-D093-4B59-A1F0-2DB76E1C504C}">
      <dgm:prSet/>
      <dgm:spPr/>
      <dgm:t>
        <a:bodyPr/>
        <a:lstStyle/>
        <a:p>
          <a:r>
            <a:rPr lang="ru-RU" b="0" i="0" dirty="0"/>
            <a:t>популяризация географии</a:t>
          </a:r>
        </a:p>
      </dgm:t>
    </dgm:pt>
    <dgm:pt modelId="{D55B3711-B8BD-43B8-8C15-A7F03294E7A2}" type="parTrans" cxnId="{FA7A3809-C3AE-42E9-B36C-2F6512045A24}">
      <dgm:prSet/>
      <dgm:spPr/>
      <dgm:t>
        <a:bodyPr/>
        <a:lstStyle/>
        <a:p>
          <a:endParaRPr lang="ru-RU"/>
        </a:p>
      </dgm:t>
    </dgm:pt>
    <dgm:pt modelId="{E834E277-7AF8-4520-8E49-7B856CDEC171}" type="sibTrans" cxnId="{FA7A3809-C3AE-42E9-B36C-2F6512045A24}">
      <dgm:prSet/>
      <dgm:spPr/>
      <dgm:t>
        <a:bodyPr/>
        <a:lstStyle/>
        <a:p>
          <a:endParaRPr lang="ru-RU"/>
        </a:p>
      </dgm:t>
    </dgm:pt>
    <dgm:pt modelId="{D3B472FB-77EB-4064-BA55-4EC00218864C}">
      <dgm:prSet/>
      <dgm:spPr/>
      <dgm:t>
        <a:bodyPr/>
        <a:lstStyle/>
        <a:p>
          <a:r>
            <a:rPr lang="ru-RU" b="1" i="0" dirty="0"/>
            <a:t>Гранты региональных отделений:</a:t>
          </a:r>
          <a:endParaRPr lang="ru-RU" b="0" i="0" dirty="0"/>
        </a:p>
      </dgm:t>
    </dgm:pt>
    <dgm:pt modelId="{5B069E58-4131-44AD-8C6E-F7B8DC41000B}" type="parTrans" cxnId="{048A946A-5615-4149-818F-C5712C398AE4}">
      <dgm:prSet/>
      <dgm:spPr/>
      <dgm:t>
        <a:bodyPr/>
        <a:lstStyle/>
        <a:p>
          <a:endParaRPr lang="ru-RU"/>
        </a:p>
      </dgm:t>
    </dgm:pt>
    <dgm:pt modelId="{502880D0-04C7-4041-9A68-459DEA77172B}" type="sibTrans" cxnId="{048A946A-5615-4149-818F-C5712C398AE4}">
      <dgm:prSet/>
      <dgm:spPr/>
      <dgm:t>
        <a:bodyPr/>
        <a:lstStyle/>
        <a:p>
          <a:endParaRPr lang="ru-RU"/>
        </a:p>
      </dgm:t>
    </dgm:pt>
    <dgm:pt modelId="{FC881DF9-E896-4BA3-A4A9-155C709DAEED}">
      <dgm:prSet/>
      <dgm:spPr/>
      <dgm:t>
        <a:bodyPr/>
        <a:lstStyle/>
        <a:p>
          <a:r>
            <a:rPr lang="ru-RU" b="0" i="0" dirty="0"/>
            <a:t>проведение географических исследований</a:t>
          </a:r>
        </a:p>
      </dgm:t>
    </dgm:pt>
    <dgm:pt modelId="{47F3436C-1CE6-43F4-ABFE-ED3B14B7D8B4}" type="parTrans" cxnId="{942A9578-7037-4594-9AE0-469C15FBDCDC}">
      <dgm:prSet/>
      <dgm:spPr/>
      <dgm:t>
        <a:bodyPr/>
        <a:lstStyle/>
        <a:p>
          <a:endParaRPr lang="ru-RU"/>
        </a:p>
      </dgm:t>
    </dgm:pt>
    <dgm:pt modelId="{93B16D1E-6CD8-40EA-8DD1-89132ADA62AD}" type="sibTrans" cxnId="{942A9578-7037-4594-9AE0-469C15FBDCDC}">
      <dgm:prSet/>
      <dgm:spPr/>
      <dgm:t>
        <a:bodyPr/>
        <a:lstStyle/>
        <a:p>
          <a:endParaRPr lang="ru-RU"/>
        </a:p>
      </dgm:t>
    </dgm:pt>
    <dgm:pt modelId="{D0031787-10C5-470E-8A79-01E9E90EED6A}">
      <dgm:prSet/>
      <dgm:spPr/>
      <dgm:t>
        <a:bodyPr/>
        <a:lstStyle/>
        <a:p>
          <a:r>
            <a:rPr lang="ru-RU" b="0" i="0" dirty="0"/>
            <a:t>организация экспедиций и путешествий</a:t>
          </a:r>
        </a:p>
      </dgm:t>
    </dgm:pt>
    <dgm:pt modelId="{C747CB2A-C9CD-4CF9-BB5C-DEA88486BD3B}" type="parTrans" cxnId="{FF15DB03-2564-45DB-AAD0-9F35C6EC9C8E}">
      <dgm:prSet/>
      <dgm:spPr/>
      <dgm:t>
        <a:bodyPr/>
        <a:lstStyle/>
        <a:p>
          <a:endParaRPr lang="ru-RU"/>
        </a:p>
      </dgm:t>
    </dgm:pt>
    <dgm:pt modelId="{35FFED2F-DC04-403C-A2EB-5C05EDA56FF2}" type="sibTrans" cxnId="{FF15DB03-2564-45DB-AAD0-9F35C6EC9C8E}">
      <dgm:prSet/>
      <dgm:spPr/>
      <dgm:t>
        <a:bodyPr/>
        <a:lstStyle/>
        <a:p>
          <a:endParaRPr lang="ru-RU"/>
        </a:p>
      </dgm:t>
    </dgm:pt>
    <dgm:pt modelId="{9E928645-2986-46BE-8A86-58745173962B}">
      <dgm:prSet/>
      <dgm:spPr/>
      <dgm:t>
        <a:bodyPr/>
        <a:lstStyle/>
        <a:p>
          <a:r>
            <a:rPr lang="ru-RU" b="0" i="0" dirty="0"/>
            <a:t>географическое образование и просвещение</a:t>
          </a:r>
        </a:p>
      </dgm:t>
    </dgm:pt>
    <dgm:pt modelId="{219A7A9A-9AD3-4B5A-AAD0-8EA59B32AF2D}" type="parTrans" cxnId="{1CAF1F2D-EB28-4955-9934-B234E57D1288}">
      <dgm:prSet/>
      <dgm:spPr/>
      <dgm:t>
        <a:bodyPr/>
        <a:lstStyle/>
        <a:p>
          <a:endParaRPr lang="ru-RU"/>
        </a:p>
      </dgm:t>
    </dgm:pt>
    <dgm:pt modelId="{01291B29-CB9B-408E-868E-DF070FE690BC}" type="sibTrans" cxnId="{1CAF1F2D-EB28-4955-9934-B234E57D1288}">
      <dgm:prSet/>
      <dgm:spPr/>
      <dgm:t>
        <a:bodyPr/>
        <a:lstStyle/>
        <a:p>
          <a:endParaRPr lang="ru-RU"/>
        </a:p>
      </dgm:t>
    </dgm:pt>
    <dgm:pt modelId="{5A0B0472-CD66-4803-BB2C-A7B6F216ADC6}">
      <dgm:prSet/>
      <dgm:spPr/>
      <dgm:t>
        <a:bodyPr/>
        <a:lstStyle/>
        <a:p>
          <a:r>
            <a:rPr lang="ru-RU" b="0" i="0" dirty="0"/>
            <a:t>издательская работа</a:t>
          </a:r>
        </a:p>
      </dgm:t>
    </dgm:pt>
    <dgm:pt modelId="{A39A81AD-F278-4D4E-9A8C-8390A869596A}" type="parTrans" cxnId="{910BA9CC-F3DD-4778-8E17-8A5D88C9C30B}">
      <dgm:prSet/>
      <dgm:spPr/>
      <dgm:t>
        <a:bodyPr/>
        <a:lstStyle/>
        <a:p>
          <a:endParaRPr lang="ru-RU"/>
        </a:p>
      </dgm:t>
    </dgm:pt>
    <dgm:pt modelId="{EA49C810-A836-43BD-A0E5-FEC0F99FE1D4}" type="sibTrans" cxnId="{910BA9CC-F3DD-4778-8E17-8A5D88C9C30B}">
      <dgm:prSet/>
      <dgm:spPr/>
      <dgm:t>
        <a:bodyPr/>
        <a:lstStyle/>
        <a:p>
          <a:endParaRPr lang="ru-RU"/>
        </a:p>
      </dgm:t>
    </dgm:pt>
    <dgm:pt modelId="{B25C980C-D6E7-4392-8A68-FC0158460C47}">
      <dgm:prSet/>
      <dgm:spPr/>
      <dgm:t>
        <a:bodyPr/>
        <a:lstStyle/>
        <a:p>
          <a:r>
            <a:rPr lang="ru-RU" b="0" i="0" dirty="0"/>
            <a:t>сохранение природного и историко-культурного наследия России, в том числе в рамках программ ЮНЕСКО</a:t>
          </a:r>
        </a:p>
      </dgm:t>
    </dgm:pt>
    <dgm:pt modelId="{32D390F4-9D71-4ED7-8FE1-12C3DB486580}" type="parTrans" cxnId="{66DBA68F-35B3-4228-9586-933E960AAFC7}">
      <dgm:prSet/>
      <dgm:spPr/>
      <dgm:t>
        <a:bodyPr/>
        <a:lstStyle/>
        <a:p>
          <a:endParaRPr lang="ru-RU"/>
        </a:p>
      </dgm:t>
    </dgm:pt>
    <dgm:pt modelId="{F9AF1136-C083-480E-AD1D-AA7228F97128}" type="sibTrans" cxnId="{66DBA68F-35B3-4228-9586-933E960AAFC7}">
      <dgm:prSet/>
      <dgm:spPr/>
      <dgm:t>
        <a:bodyPr/>
        <a:lstStyle/>
        <a:p>
          <a:endParaRPr lang="ru-RU"/>
        </a:p>
      </dgm:t>
    </dgm:pt>
    <dgm:pt modelId="{B5DDF195-8ECC-4FAB-B3AC-8502D4A00358}">
      <dgm:prSet/>
      <dgm:spPr/>
      <dgm:t>
        <a:bodyPr/>
        <a:lstStyle/>
        <a:p>
          <a:r>
            <a:rPr lang="ru-RU" b="0" i="0" dirty="0"/>
            <a:t>сохранение объектов живой природы</a:t>
          </a:r>
        </a:p>
      </dgm:t>
    </dgm:pt>
    <dgm:pt modelId="{8A216B6E-5B19-4F63-AB4F-2F6629DF450D}" type="parTrans" cxnId="{8FEEDD2A-81FF-443C-95C2-CCF274855850}">
      <dgm:prSet/>
      <dgm:spPr/>
      <dgm:t>
        <a:bodyPr/>
        <a:lstStyle/>
        <a:p>
          <a:endParaRPr lang="ru-RU"/>
        </a:p>
      </dgm:t>
    </dgm:pt>
    <dgm:pt modelId="{85342351-1330-4A93-8649-439FD29FD4B8}" type="sibTrans" cxnId="{8FEEDD2A-81FF-443C-95C2-CCF274855850}">
      <dgm:prSet/>
      <dgm:spPr/>
      <dgm:t>
        <a:bodyPr/>
        <a:lstStyle/>
        <a:p>
          <a:endParaRPr lang="ru-RU"/>
        </a:p>
      </dgm:t>
    </dgm:pt>
    <dgm:pt modelId="{D809550D-3D45-4D77-883B-14E39030B228}">
      <dgm:prSet/>
      <dgm:spPr/>
      <dgm:t>
        <a:bodyPr/>
        <a:lstStyle/>
        <a:p>
          <a:r>
            <a:rPr lang="ru-RU" b="0" i="0" dirty="0"/>
            <a:t>молодёжные проекты</a:t>
          </a:r>
        </a:p>
      </dgm:t>
    </dgm:pt>
    <dgm:pt modelId="{7F8A11F5-B12B-445C-9E45-3C4F14BF441E}" type="parTrans" cxnId="{14C224F4-5F5D-4363-AF75-A89FB4DC7943}">
      <dgm:prSet/>
      <dgm:spPr/>
      <dgm:t>
        <a:bodyPr/>
        <a:lstStyle/>
        <a:p>
          <a:endParaRPr lang="ru-RU"/>
        </a:p>
      </dgm:t>
    </dgm:pt>
    <dgm:pt modelId="{EDAE9878-0A21-49DF-9E8C-9C78FC03A2A5}" type="sibTrans" cxnId="{14C224F4-5F5D-4363-AF75-A89FB4DC7943}">
      <dgm:prSet/>
      <dgm:spPr/>
      <dgm:t>
        <a:bodyPr/>
        <a:lstStyle/>
        <a:p>
          <a:endParaRPr lang="ru-RU"/>
        </a:p>
      </dgm:t>
    </dgm:pt>
    <dgm:pt modelId="{5B035771-3190-43F3-9E79-73BF028CD613}">
      <dgm:prSet/>
      <dgm:spPr/>
      <dgm:t>
        <a:bodyPr/>
        <a:lstStyle/>
        <a:p>
          <a:r>
            <a:rPr lang="ru-RU" b="1" i="0" dirty="0" err="1"/>
            <a:t>Медиагранты</a:t>
          </a:r>
          <a:r>
            <a:rPr lang="ru-RU" b="1" i="0" dirty="0"/>
            <a:t>:</a:t>
          </a:r>
          <a:endParaRPr lang="ru-RU" b="0" i="0" dirty="0"/>
        </a:p>
      </dgm:t>
    </dgm:pt>
    <dgm:pt modelId="{6D50ECB6-E2FB-4538-AD4E-C2D08D9BF1A2}" type="parTrans" cxnId="{35381C09-FA3E-4C0E-8629-191899A8E05D}">
      <dgm:prSet/>
      <dgm:spPr/>
      <dgm:t>
        <a:bodyPr/>
        <a:lstStyle/>
        <a:p>
          <a:endParaRPr lang="ru-RU"/>
        </a:p>
      </dgm:t>
    </dgm:pt>
    <dgm:pt modelId="{F8D91CB2-07CE-45B7-815B-A8F17916EB7F}" type="sibTrans" cxnId="{35381C09-FA3E-4C0E-8629-191899A8E05D}">
      <dgm:prSet/>
      <dgm:spPr/>
      <dgm:t>
        <a:bodyPr/>
        <a:lstStyle/>
        <a:p>
          <a:endParaRPr lang="ru-RU"/>
        </a:p>
      </dgm:t>
    </dgm:pt>
    <dgm:pt modelId="{80C5F796-D2D2-4D6E-B4B5-C2305A8D2DA0}">
      <dgm:prSet/>
      <dgm:spPr/>
      <dgm:t>
        <a:bodyPr/>
        <a:lstStyle/>
        <a:p>
          <a:r>
            <a:rPr lang="ru-RU" b="0" i="0" dirty="0" err="1"/>
            <a:t>медиаподдержка</a:t>
          </a:r>
          <a:r>
            <a:rPr lang="ru-RU" b="0" i="0" dirty="0"/>
            <a:t> проектов РГО из числа региональных и инициативных</a:t>
          </a:r>
        </a:p>
      </dgm:t>
    </dgm:pt>
    <dgm:pt modelId="{9C4CCB52-8FEC-4516-ACC1-7DB42EEC2F0D}" type="parTrans" cxnId="{B3A281DD-A8ED-4A83-988E-41C0F6D1CD39}">
      <dgm:prSet/>
      <dgm:spPr/>
      <dgm:t>
        <a:bodyPr/>
        <a:lstStyle/>
        <a:p>
          <a:endParaRPr lang="ru-RU"/>
        </a:p>
      </dgm:t>
    </dgm:pt>
    <dgm:pt modelId="{DCFEFB1C-6AB4-4727-9488-1037B4223CB8}" type="sibTrans" cxnId="{B3A281DD-A8ED-4A83-988E-41C0F6D1CD39}">
      <dgm:prSet/>
      <dgm:spPr/>
      <dgm:t>
        <a:bodyPr/>
        <a:lstStyle/>
        <a:p>
          <a:endParaRPr lang="ru-RU"/>
        </a:p>
      </dgm:t>
    </dgm:pt>
    <dgm:pt modelId="{9626D189-41AC-4007-BEA0-CC94F8898C18}">
      <dgm:prSet/>
      <dgm:spPr/>
      <dgm:t>
        <a:bodyPr/>
        <a:lstStyle/>
        <a:p>
          <a:r>
            <a:rPr lang="ru-RU" b="0" i="0" dirty="0"/>
            <a:t>самостоятельные </a:t>
          </a:r>
          <a:r>
            <a:rPr lang="ru-RU" b="0" i="0" dirty="0" err="1"/>
            <a:t>медиагранты</a:t>
          </a:r>
          <a:endParaRPr lang="ru-RU" b="0" i="0" dirty="0"/>
        </a:p>
      </dgm:t>
    </dgm:pt>
    <dgm:pt modelId="{447CCB84-8542-48D0-B267-7B218F2CEAD4}" type="parTrans" cxnId="{45DCB0D8-CE14-4201-9313-468E1806AC00}">
      <dgm:prSet/>
      <dgm:spPr/>
      <dgm:t>
        <a:bodyPr/>
        <a:lstStyle/>
        <a:p>
          <a:endParaRPr lang="ru-RU"/>
        </a:p>
      </dgm:t>
    </dgm:pt>
    <dgm:pt modelId="{C625E45B-6AFD-4E0D-B955-078E74315712}" type="sibTrans" cxnId="{45DCB0D8-CE14-4201-9313-468E1806AC00}">
      <dgm:prSet/>
      <dgm:spPr/>
      <dgm:t>
        <a:bodyPr/>
        <a:lstStyle/>
        <a:p>
          <a:endParaRPr lang="ru-RU"/>
        </a:p>
      </dgm:t>
    </dgm:pt>
    <dgm:pt modelId="{BED3AFDC-3A34-4EFB-B962-6A3F7CDE2D5B}" type="pres">
      <dgm:prSet presAssocID="{2B38BCC4-ED97-409E-8465-ABDE8E5AF9B4}" presName="Name0" presStyleCnt="0">
        <dgm:presLayoutVars>
          <dgm:dir/>
          <dgm:animLvl val="lvl"/>
          <dgm:resizeHandles val="exact"/>
        </dgm:presLayoutVars>
      </dgm:prSet>
      <dgm:spPr/>
    </dgm:pt>
    <dgm:pt modelId="{DD95828D-A6D3-46D5-851A-56CF0A6E4C67}" type="pres">
      <dgm:prSet presAssocID="{EC48D6A2-00A9-401F-99F4-F688AB7C8FDB}" presName="composite" presStyleCnt="0"/>
      <dgm:spPr/>
    </dgm:pt>
    <dgm:pt modelId="{C51CBC9C-1882-47D6-B187-314E14D2C81B}" type="pres">
      <dgm:prSet presAssocID="{EC48D6A2-00A9-401F-99F4-F688AB7C8F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0AC399E-0298-43A5-827F-221B86D275CA}" type="pres">
      <dgm:prSet presAssocID="{EC48D6A2-00A9-401F-99F4-F688AB7C8FDB}" presName="desTx" presStyleLbl="alignAccFollowNode1" presStyleIdx="0" presStyleCnt="3">
        <dgm:presLayoutVars>
          <dgm:bulletEnabled val="1"/>
        </dgm:presLayoutVars>
      </dgm:prSet>
      <dgm:spPr/>
    </dgm:pt>
    <dgm:pt modelId="{07A37495-33AF-4C28-AD1D-6FCE1E3D98BA}" type="pres">
      <dgm:prSet presAssocID="{D59AD38B-3D76-4D31-B127-07DDD184527E}" presName="space" presStyleCnt="0"/>
      <dgm:spPr/>
    </dgm:pt>
    <dgm:pt modelId="{3E813E2A-565D-4390-AEFE-C3A99F53ADDF}" type="pres">
      <dgm:prSet presAssocID="{D3B472FB-77EB-4064-BA55-4EC00218864C}" presName="composite" presStyleCnt="0"/>
      <dgm:spPr/>
    </dgm:pt>
    <dgm:pt modelId="{6E6BBA2E-0126-4E39-899C-B1E0C05686F3}" type="pres">
      <dgm:prSet presAssocID="{D3B472FB-77EB-4064-BA55-4EC00218864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D59C029-FF12-48FD-88AB-CB32BF99BC4B}" type="pres">
      <dgm:prSet presAssocID="{D3B472FB-77EB-4064-BA55-4EC00218864C}" presName="desTx" presStyleLbl="alignAccFollowNode1" presStyleIdx="1" presStyleCnt="3">
        <dgm:presLayoutVars>
          <dgm:bulletEnabled val="1"/>
        </dgm:presLayoutVars>
      </dgm:prSet>
      <dgm:spPr/>
    </dgm:pt>
    <dgm:pt modelId="{3746CB6D-26FD-4AB4-A22A-7F806C6CDEE3}" type="pres">
      <dgm:prSet presAssocID="{502880D0-04C7-4041-9A68-459DEA77172B}" presName="space" presStyleCnt="0"/>
      <dgm:spPr/>
    </dgm:pt>
    <dgm:pt modelId="{BB7C4310-C3BF-4DEA-88A3-C911E26CD903}" type="pres">
      <dgm:prSet presAssocID="{5B035771-3190-43F3-9E79-73BF028CD613}" presName="composite" presStyleCnt="0"/>
      <dgm:spPr/>
    </dgm:pt>
    <dgm:pt modelId="{E1FD3B42-6380-4246-8FC4-3CE57153012B}" type="pres">
      <dgm:prSet presAssocID="{5B035771-3190-43F3-9E79-73BF028CD61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3E1FBC6-8C92-447F-8712-1E2678E60D59}" type="pres">
      <dgm:prSet presAssocID="{5B035771-3190-43F3-9E79-73BF028CD61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F15DB03-2564-45DB-AAD0-9F35C6EC9C8E}" srcId="{D3B472FB-77EB-4064-BA55-4EC00218864C}" destId="{D0031787-10C5-470E-8A79-01E9E90EED6A}" srcOrd="1" destOrd="0" parTransId="{C747CB2A-C9CD-4CF9-BB5C-DEA88486BD3B}" sibTransId="{35FFED2F-DC04-403C-A2EB-5C05EDA56FF2}"/>
    <dgm:cxn modelId="{58207906-2A77-415E-826D-876F90AF9C9C}" type="presOf" srcId="{2B38BCC4-ED97-409E-8465-ABDE8E5AF9B4}" destId="{BED3AFDC-3A34-4EFB-B962-6A3F7CDE2D5B}" srcOrd="0" destOrd="0" presId="urn:microsoft.com/office/officeart/2005/8/layout/hList1"/>
    <dgm:cxn modelId="{35381C09-FA3E-4C0E-8629-191899A8E05D}" srcId="{2B38BCC4-ED97-409E-8465-ABDE8E5AF9B4}" destId="{5B035771-3190-43F3-9E79-73BF028CD613}" srcOrd="2" destOrd="0" parTransId="{6D50ECB6-E2FB-4538-AD4E-C2D08D9BF1A2}" sibTransId="{F8D91CB2-07CE-45B7-815B-A8F17916EB7F}"/>
    <dgm:cxn modelId="{FA7A3809-C3AE-42E9-B36C-2F6512045A24}" srcId="{EC48D6A2-00A9-401F-99F4-F688AB7C8FDB}" destId="{8009AA1C-D093-4B59-A1F0-2DB76E1C504C}" srcOrd="9" destOrd="0" parTransId="{D55B3711-B8BD-43B8-8C15-A7F03294E7A2}" sibTransId="{E834E277-7AF8-4520-8E49-7B856CDEC171}"/>
    <dgm:cxn modelId="{966D460B-D905-4DA5-A330-EB5C77AAFF50}" type="presOf" srcId="{4718F346-8F1F-4208-ACB4-C50A3E19A565}" destId="{F0AC399E-0298-43A5-827F-221B86D275CA}" srcOrd="0" destOrd="3" presId="urn:microsoft.com/office/officeart/2005/8/layout/hList1"/>
    <dgm:cxn modelId="{91104314-15DB-42BB-840E-D0C9B64485CD}" srcId="{EC48D6A2-00A9-401F-99F4-F688AB7C8FDB}" destId="{7B03AAA8-59D5-4BE2-A713-682A0A309B50}" srcOrd="2" destOrd="0" parTransId="{55ED8B0D-DBAE-45F3-AFA8-080320A84DE8}" sibTransId="{BABD4028-D1A7-4AC6-BB6E-CBE07689B0D3}"/>
    <dgm:cxn modelId="{1BFD9615-8452-4304-8AC5-EE558B8A821E}" type="presOf" srcId="{5B035771-3190-43F3-9E79-73BF028CD613}" destId="{E1FD3B42-6380-4246-8FC4-3CE57153012B}" srcOrd="0" destOrd="0" presId="urn:microsoft.com/office/officeart/2005/8/layout/hList1"/>
    <dgm:cxn modelId="{2F46021F-89D5-4C41-87B5-CBD12931C0B4}" type="presOf" srcId="{B5DDF195-8ECC-4FAB-B3AC-8502D4A00358}" destId="{3D59C029-FF12-48FD-88AB-CB32BF99BC4B}" srcOrd="0" destOrd="5" presId="urn:microsoft.com/office/officeart/2005/8/layout/hList1"/>
    <dgm:cxn modelId="{6190D324-874B-4F61-8F61-77E656467F5E}" type="presOf" srcId="{D0031787-10C5-470E-8A79-01E9E90EED6A}" destId="{3D59C029-FF12-48FD-88AB-CB32BF99BC4B}" srcOrd="0" destOrd="1" presId="urn:microsoft.com/office/officeart/2005/8/layout/hList1"/>
    <dgm:cxn modelId="{54E2DA24-8F69-49CF-8D11-2CA5CB4E9530}" srcId="{EC48D6A2-00A9-401F-99F4-F688AB7C8FDB}" destId="{5150606A-1A28-4068-BD2D-C01497EC4009}" srcOrd="1" destOrd="0" parTransId="{BA29EC5B-A877-4272-B3AF-15DC821F6734}" sibTransId="{D679E0B8-5DDD-4F05-84E5-518C69138A60}"/>
    <dgm:cxn modelId="{8FEEDD2A-81FF-443C-95C2-CCF274855850}" srcId="{D3B472FB-77EB-4064-BA55-4EC00218864C}" destId="{B5DDF195-8ECC-4FAB-B3AC-8502D4A00358}" srcOrd="5" destOrd="0" parTransId="{8A216B6E-5B19-4F63-AB4F-2F6629DF450D}" sibTransId="{85342351-1330-4A93-8649-439FD29FD4B8}"/>
    <dgm:cxn modelId="{1CAF1F2D-EB28-4955-9934-B234E57D1288}" srcId="{D3B472FB-77EB-4064-BA55-4EC00218864C}" destId="{9E928645-2986-46BE-8A86-58745173962B}" srcOrd="2" destOrd="0" parTransId="{219A7A9A-9AD3-4B5A-AAD0-8EA59B32AF2D}" sibTransId="{01291B29-CB9B-408E-868E-DF070FE690BC}"/>
    <dgm:cxn modelId="{F1413B2D-4086-465B-93E6-2ECED96CF3A8}" srcId="{EC48D6A2-00A9-401F-99F4-F688AB7C8FDB}" destId="{485A20D7-B5CE-4C47-A887-52200BC43435}" srcOrd="4" destOrd="0" parTransId="{F239D300-B126-4A41-B56A-8275BAD1A1FD}" sibTransId="{0FF9FB35-E596-4D5A-9AD7-CF9CEE15C404}"/>
    <dgm:cxn modelId="{7754DB32-3B42-480C-B14B-A3C63675312A}" srcId="{EC48D6A2-00A9-401F-99F4-F688AB7C8FDB}" destId="{BEB17DE9-9AF6-4EAA-B583-C185A2CA8532}" srcOrd="7" destOrd="0" parTransId="{A4157A40-1922-4308-841F-8B9D1BA83736}" sibTransId="{1148D30E-2F1F-442C-B3AA-418195BD1890}"/>
    <dgm:cxn modelId="{1BDF3E3B-4AE6-4E54-A7CD-FEEC7C29CF94}" type="presOf" srcId="{D809550D-3D45-4D77-883B-14E39030B228}" destId="{3D59C029-FF12-48FD-88AB-CB32BF99BC4B}" srcOrd="0" destOrd="6" presId="urn:microsoft.com/office/officeart/2005/8/layout/hList1"/>
    <dgm:cxn modelId="{D3099D5B-0F2A-4D14-ACC1-89B1CB8B080D}" type="presOf" srcId="{9626D189-41AC-4007-BEA0-CC94F8898C18}" destId="{93E1FBC6-8C92-447F-8712-1E2678E60D59}" srcOrd="0" destOrd="1" presId="urn:microsoft.com/office/officeart/2005/8/layout/hList1"/>
    <dgm:cxn modelId="{048A946A-5615-4149-818F-C5712C398AE4}" srcId="{2B38BCC4-ED97-409E-8465-ABDE8E5AF9B4}" destId="{D3B472FB-77EB-4064-BA55-4EC00218864C}" srcOrd="1" destOrd="0" parTransId="{5B069E58-4131-44AD-8C6E-F7B8DC41000B}" sibTransId="{502880D0-04C7-4041-9A68-459DEA77172B}"/>
    <dgm:cxn modelId="{AD8D004F-0E6C-4F09-A4EE-E8F551757392}" type="presOf" srcId="{5A0B0472-CD66-4803-BB2C-A7B6F216ADC6}" destId="{3D59C029-FF12-48FD-88AB-CB32BF99BC4B}" srcOrd="0" destOrd="3" presId="urn:microsoft.com/office/officeart/2005/8/layout/hList1"/>
    <dgm:cxn modelId="{ECAD7977-FC4C-4CE5-8229-449A3C18BCE4}" srcId="{2B38BCC4-ED97-409E-8465-ABDE8E5AF9B4}" destId="{EC48D6A2-00A9-401F-99F4-F688AB7C8FDB}" srcOrd="0" destOrd="0" parTransId="{020C5078-95B4-4707-9917-A1FCBE69F0F6}" sibTransId="{D59AD38B-3D76-4D31-B127-07DDD184527E}"/>
    <dgm:cxn modelId="{A545D357-DBA8-4F64-AE95-DA3C1A61053F}" srcId="{EC48D6A2-00A9-401F-99F4-F688AB7C8FDB}" destId="{4E917D22-7CDD-49DC-9EDA-EEDA6347B227}" srcOrd="5" destOrd="0" parTransId="{A2B5B2AB-6EB3-4154-993F-D759D475F6D0}" sibTransId="{1FCE417D-20AB-404F-AFDD-2C0BF85D6674}"/>
    <dgm:cxn modelId="{942A9578-7037-4594-9AE0-469C15FBDCDC}" srcId="{D3B472FB-77EB-4064-BA55-4EC00218864C}" destId="{FC881DF9-E896-4BA3-A4A9-155C709DAEED}" srcOrd="0" destOrd="0" parTransId="{47F3436C-1CE6-43F4-ABFE-ED3B14B7D8B4}" sibTransId="{93B16D1E-6CD8-40EA-8DD1-89132ADA62AD}"/>
    <dgm:cxn modelId="{8DF4B881-2525-4807-ACFA-3B55D1900149}" type="presOf" srcId="{4E917D22-7CDD-49DC-9EDA-EEDA6347B227}" destId="{F0AC399E-0298-43A5-827F-221B86D275CA}" srcOrd="0" destOrd="5" presId="urn:microsoft.com/office/officeart/2005/8/layout/hList1"/>
    <dgm:cxn modelId="{C9770F8A-A927-42F9-BBFC-3FFD71042DA7}" type="presOf" srcId="{485A20D7-B5CE-4C47-A887-52200BC43435}" destId="{F0AC399E-0298-43A5-827F-221B86D275CA}" srcOrd="0" destOrd="4" presId="urn:microsoft.com/office/officeart/2005/8/layout/hList1"/>
    <dgm:cxn modelId="{66DBA68F-35B3-4228-9586-933E960AAFC7}" srcId="{D3B472FB-77EB-4064-BA55-4EC00218864C}" destId="{B25C980C-D6E7-4392-8A68-FC0158460C47}" srcOrd="4" destOrd="0" parTransId="{32D390F4-9D71-4ED7-8FE1-12C3DB486580}" sibTransId="{F9AF1136-C083-480E-AD1D-AA7228F97128}"/>
    <dgm:cxn modelId="{93D1DE92-1C51-4B4C-AEB0-2EE12BDAAE20}" type="presOf" srcId="{D3B472FB-77EB-4064-BA55-4EC00218864C}" destId="{6E6BBA2E-0126-4E39-899C-B1E0C05686F3}" srcOrd="0" destOrd="0" presId="urn:microsoft.com/office/officeart/2005/8/layout/hList1"/>
    <dgm:cxn modelId="{5D734996-68B6-4A90-97ED-CC7DCCA80A4C}" srcId="{EC48D6A2-00A9-401F-99F4-F688AB7C8FDB}" destId="{F7AD2A5E-1F36-4F1F-BF23-3902174FB4D3}" srcOrd="0" destOrd="0" parTransId="{4E38B327-15B1-41E7-8E1B-2F41EACDF570}" sibTransId="{8C50DB73-D3D9-4899-B47B-98D800E26E53}"/>
    <dgm:cxn modelId="{BAB2C89C-5A64-4DBB-B9EC-D09266FF579C}" type="presOf" srcId="{78DE118E-9E1A-4A97-A7AD-30C3F53ECA03}" destId="{F0AC399E-0298-43A5-827F-221B86D275CA}" srcOrd="0" destOrd="6" presId="urn:microsoft.com/office/officeart/2005/8/layout/hList1"/>
    <dgm:cxn modelId="{6D2A5BA2-4545-4C52-B9DD-EB9818A063AA}" type="presOf" srcId="{80C5F796-D2D2-4D6E-B4B5-C2305A8D2DA0}" destId="{93E1FBC6-8C92-447F-8712-1E2678E60D59}" srcOrd="0" destOrd="0" presId="urn:microsoft.com/office/officeart/2005/8/layout/hList1"/>
    <dgm:cxn modelId="{AF7FDFA4-7CB0-4D1F-9E32-83FA84571FB1}" type="presOf" srcId="{EC48D6A2-00A9-401F-99F4-F688AB7C8FDB}" destId="{C51CBC9C-1882-47D6-B187-314E14D2C81B}" srcOrd="0" destOrd="0" presId="urn:microsoft.com/office/officeart/2005/8/layout/hList1"/>
    <dgm:cxn modelId="{C27144AC-C870-4363-83EB-F8403140008F}" type="presOf" srcId="{8009AA1C-D093-4B59-A1F0-2DB76E1C504C}" destId="{F0AC399E-0298-43A5-827F-221B86D275CA}" srcOrd="0" destOrd="9" presId="urn:microsoft.com/office/officeart/2005/8/layout/hList1"/>
    <dgm:cxn modelId="{9D1F48B2-0DC3-4AB6-BF69-6B7DFAE9AE24}" type="presOf" srcId="{BEB17DE9-9AF6-4EAA-B583-C185A2CA8532}" destId="{F0AC399E-0298-43A5-827F-221B86D275CA}" srcOrd="0" destOrd="7" presId="urn:microsoft.com/office/officeart/2005/8/layout/hList1"/>
    <dgm:cxn modelId="{3A3C0CBC-6B2C-4A1B-AF45-245007667D78}" srcId="{EC48D6A2-00A9-401F-99F4-F688AB7C8FDB}" destId="{4718F346-8F1F-4208-ACB4-C50A3E19A565}" srcOrd="3" destOrd="0" parTransId="{BD3DA00A-8627-4BD6-A4CB-5B309C1BEF14}" sibTransId="{6F352051-C9F8-48AE-A80E-D43CFF73F132}"/>
    <dgm:cxn modelId="{EDEB99C3-5508-48AA-81F6-DD772E45FA41}" srcId="{EC48D6A2-00A9-401F-99F4-F688AB7C8FDB}" destId="{B2C21552-BD0E-4E88-B761-18564D9199BB}" srcOrd="8" destOrd="0" parTransId="{6E67B5E1-6FF1-4F7D-818D-0943FFD25B4E}" sibTransId="{EAF2B75D-8C35-41E8-8850-B98F93B01CEC}"/>
    <dgm:cxn modelId="{A06111C4-E5E8-4C15-8F9D-A23343BBE747}" type="presOf" srcId="{5150606A-1A28-4068-BD2D-C01497EC4009}" destId="{F0AC399E-0298-43A5-827F-221B86D275CA}" srcOrd="0" destOrd="1" presId="urn:microsoft.com/office/officeart/2005/8/layout/hList1"/>
    <dgm:cxn modelId="{99FAFAC5-E414-44AC-85C9-248998101D88}" type="presOf" srcId="{FC881DF9-E896-4BA3-A4A9-155C709DAEED}" destId="{3D59C029-FF12-48FD-88AB-CB32BF99BC4B}" srcOrd="0" destOrd="0" presId="urn:microsoft.com/office/officeart/2005/8/layout/hList1"/>
    <dgm:cxn modelId="{910BA9CC-F3DD-4778-8E17-8A5D88C9C30B}" srcId="{D3B472FB-77EB-4064-BA55-4EC00218864C}" destId="{5A0B0472-CD66-4803-BB2C-A7B6F216ADC6}" srcOrd="3" destOrd="0" parTransId="{A39A81AD-F278-4D4E-9A8C-8390A869596A}" sibTransId="{EA49C810-A836-43BD-A0E5-FEC0F99FE1D4}"/>
    <dgm:cxn modelId="{C4C801CD-9C21-40AF-8557-4D6D9A02409D}" type="presOf" srcId="{B2C21552-BD0E-4E88-B761-18564D9199BB}" destId="{F0AC399E-0298-43A5-827F-221B86D275CA}" srcOrd="0" destOrd="8" presId="urn:microsoft.com/office/officeart/2005/8/layout/hList1"/>
    <dgm:cxn modelId="{F93EF7D1-733C-4A91-8B7D-5DDD0C197746}" srcId="{EC48D6A2-00A9-401F-99F4-F688AB7C8FDB}" destId="{78DE118E-9E1A-4A97-A7AD-30C3F53ECA03}" srcOrd="6" destOrd="0" parTransId="{8B6469F1-026F-4C56-A14B-CDA97279622D}" sibTransId="{E005A86A-3814-48D7-AF1E-AD5EC671AECE}"/>
    <dgm:cxn modelId="{45DCB0D8-CE14-4201-9313-468E1806AC00}" srcId="{5B035771-3190-43F3-9E79-73BF028CD613}" destId="{9626D189-41AC-4007-BEA0-CC94F8898C18}" srcOrd="1" destOrd="0" parTransId="{447CCB84-8542-48D0-B267-7B218F2CEAD4}" sibTransId="{C625E45B-6AFD-4E0D-B955-078E74315712}"/>
    <dgm:cxn modelId="{B3A281DD-A8ED-4A83-988E-41C0F6D1CD39}" srcId="{5B035771-3190-43F3-9E79-73BF028CD613}" destId="{80C5F796-D2D2-4D6E-B4B5-C2305A8D2DA0}" srcOrd="0" destOrd="0" parTransId="{9C4CCB52-8FEC-4516-ACC1-7DB42EEC2F0D}" sibTransId="{DCFEFB1C-6AB4-4727-9488-1037B4223CB8}"/>
    <dgm:cxn modelId="{A09785E1-03C3-456F-A2E6-9803995B14CC}" type="presOf" srcId="{B25C980C-D6E7-4392-8A68-FC0158460C47}" destId="{3D59C029-FF12-48FD-88AB-CB32BF99BC4B}" srcOrd="0" destOrd="4" presId="urn:microsoft.com/office/officeart/2005/8/layout/hList1"/>
    <dgm:cxn modelId="{EDD281E4-FBA6-44F2-8818-60F6992C034D}" type="presOf" srcId="{7B03AAA8-59D5-4BE2-A713-682A0A309B50}" destId="{F0AC399E-0298-43A5-827F-221B86D275CA}" srcOrd="0" destOrd="2" presId="urn:microsoft.com/office/officeart/2005/8/layout/hList1"/>
    <dgm:cxn modelId="{B3C4FBEB-E121-4B4A-85D9-A3A7EDA8227F}" type="presOf" srcId="{9E928645-2986-46BE-8A86-58745173962B}" destId="{3D59C029-FF12-48FD-88AB-CB32BF99BC4B}" srcOrd="0" destOrd="2" presId="urn:microsoft.com/office/officeart/2005/8/layout/hList1"/>
    <dgm:cxn modelId="{66B985F3-A162-4806-A161-115DF7E36143}" type="presOf" srcId="{F7AD2A5E-1F36-4F1F-BF23-3902174FB4D3}" destId="{F0AC399E-0298-43A5-827F-221B86D275CA}" srcOrd="0" destOrd="0" presId="urn:microsoft.com/office/officeart/2005/8/layout/hList1"/>
    <dgm:cxn modelId="{14C224F4-5F5D-4363-AF75-A89FB4DC7943}" srcId="{D3B472FB-77EB-4064-BA55-4EC00218864C}" destId="{D809550D-3D45-4D77-883B-14E39030B228}" srcOrd="6" destOrd="0" parTransId="{7F8A11F5-B12B-445C-9E45-3C4F14BF441E}" sibTransId="{EDAE9878-0A21-49DF-9E8C-9C78FC03A2A5}"/>
    <dgm:cxn modelId="{F95FF9BA-1F92-4915-9FF5-A80F7AA1392D}" type="presParOf" srcId="{BED3AFDC-3A34-4EFB-B962-6A3F7CDE2D5B}" destId="{DD95828D-A6D3-46D5-851A-56CF0A6E4C67}" srcOrd="0" destOrd="0" presId="urn:microsoft.com/office/officeart/2005/8/layout/hList1"/>
    <dgm:cxn modelId="{2D5B87C8-1EC9-4B5C-AEA4-FF0F90023D53}" type="presParOf" srcId="{DD95828D-A6D3-46D5-851A-56CF0A6E4C67}" destId="{C51CBC9C-1882-47D6-B187-314E14D2C81B}" srcOrd="0" destOrd="0" presId="urn:microsoft.com/office/officeart/2005/8/layout/hList1"/>
    <dgm:cxn modelId="{01FA7F06-6E09-4A3F-A699-812E7A5ECA9F}" type="presParOf" srcId="{DD95828D-A6D3-46D5-851A-56CF0A6E4C67}" destId="{F0AC399E-0298-43A5-827F-221B86D275CA}" srcOrd="1" destOrd="0" presId="urn:microsoft.com/office/officeart/2005/8/layout/hList1"/>
    <dgm:cxn modelId="{EC1234BC-04CE-4EE6-A401-DD06ADD02566}" type="presParOf" srcId="{BED3AFDC-3A34-4EFB-B962-6A3F7CDE2D5B}" destId="{07A37495-33AF-4C28-AD1D-6FCE1E3D98BA}" srcOrd="1" destOrd="0" presId="urn:microsoft.com/office/officeart/2005/8/layout/hList1"/>
    <dgm:cxn modelId="{03740F0D-0514-4195-AD80-624651362031}" type="presParOf" srcId="{BED3AFDC-3A34-4EFB-B962-6A3F7CDE2D5B}" destId="{3E813E2A-565D-4390-AEFE-C3A99F53ADDF}" srcOrd="2" destOrd="0" presId="urn:microsoft.com/office/officeart/2005/8/layout/hList1"/>
    <dgm:cxn modelId="{40000520-84A9-49AC-A463-C99F7F45CDB7}" type="presParOf" srcId="{3E813E2A-565D-4390-AEFE-C3A99F53ADDF}" destId="{6E6BBA2E-0126-4E39-899C-B1E0C05686F3}" srcOrd="0" destOrd="0" presId="urn:microsoft.com/office/officeart/2005/8/layout/hList1"/>
    <dgm:cxn modelId="{5E4806E6-43FB-41CD-82B0-036C5E24B927}" type="presParOf" srcId="{3E813E2A-565D-4390-AEFE-C3A99F53ADDF}" destId="{3D59C029-FF12-48FD-88AB-CB32BF99BC4B}" srcOrd="1" destOrd="0" presId="urn:microsoft.com/office/officeart/2005/8/layout/hList1"/>
    <dgm:cxn modelId="{7D57AEE6-B817-4D08-80A8-0F172A0B7865}" type="presParOf" srcId="{BED3AFDC-3A34-4EFB-B962-6A3F7CDE2D5B}" destId="{3746CB6D-26FD-4AB4-A22A-7F806C6CDEE3}" srcOrd="3" destOrd="0" presId="urn:microsoft.com/office/officeart/2005/8/layout/hList1"/>
    <dgm:cxn modelId="{F0A9E924-1C27-47B4-BE53-B41043A7E220}" type="presParOf" srcId="{BED3AFDC-3A34-4EFB-B962-6A3F7CDE2D5B}" destId="{BB7C4310-C3BF-4DEA-88A3-C911E26CD903}" srcOrd="4" destOrd="0" presId="urn:microsoft.com/office/officeart/2005/8/layout/hList1"/>
    <dgm:cxn modelId="{B9A18FDF-0050-491A-90B7-B8F8E336FC0B}" type="presParOf" srcId="{BB7C4310-C3BF-4DEA-88A3-C911E26CD903}" destId="{E1FD3B42-6380-4246-8FC4-3CE57153012B}" srcOrd="0" destOrd="0" presId="urn:microsoft.com/office/officeart/2005/8/layout/hList1"/>
    <dgm:cxn modelId="{E5BCD175-B223-411E-86E3-6F8833EE16CA}" type="presParOf" srcId="{BB7C4310-C3BF-4DEA-88A3-C911E26CD903}" destId="{93E1FBC6-8C92-447F-8712-1E2678E60D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E12FA7-C9A1-49E6-857A-8CA9B285BDB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719E09F-B6B2-4F25-86EB-25FF39089DFC}">
      <dgm:prSet custT="1"/>
      <dgm:spPr/>
      <dgm:t>
        <a:bodyPr/>
        <a:lstStyle/>
        <a:p>
          <a:r>
            <a:rPr lang="ru-RU" sz="2000" b="1" dirty="0"/>
            <a:t>Стипендия имени А.А. Вознесенского (литература, журналистика)</a:t>
          </a:r>
        </a:p>
      </dgm:t>
    </dgm:pt>
    <dgm:pt modelId="{40607BF8-7512-45C4-9FA4-E8EAB4EEE484}" type="parTrans" cxnId="{64ECEB05-7DC3-47E5-A18B-882E6792F0BE}">
      <dgm:prSet/>
      <dgm:spPr/>
      <dgm:t>
        <a:bodyPr/>
        <a:lstStyle/>
        <a:p>
          <a:endParaRPr lang="ru-RU" sz="2000" b="1"/>
        </a:p>
      </dgm:t>
    </dgm:pt>
    <dgm:pt modelId="{9BEE96D5-9AEC-4F1A-A966-898DB887FC06}" type="sibTrans" cxnId="{64ECEB05-7DC3-47E5-A18B-882E6792F0BE}">
      <dgm:prSet/>
      <dgm:spPr/>
      <dgm:t>
        <a:bodyPr/>
        <a:lstStyle/>
        <a:p>
          <a:endParaRPr lang="ru-RU" sz="2000" b="1"/>
        </a:p>
      </dgm:t>
    </dgm:pt>
    <dgm:pt modelId="{ECC7EB84-B7C8-4E44-902B-5D921E4C5199}">
      <dgm:prSet custT="1"/>
      <dgm:spPr/>
      <dgm:t>
        <a:bodyPr/>
        <a:lstStyle/>
        <a:p>
          <a:r>
            <a:rPr lang="ru-RU" sz="2000" b="1" dirty="0"/>
            <a:t>Стипендия имени Е.Т. Гайдара (для экономических факультетов)</a:t>
          </a:r>
        </a:p>
      </dgm:t>
    </dgm:pt>
    <dgm:pt modelId="{72A13CEE-0D42-49A6-9C06-EEAF5D5DD916}" type="parTrans" cxnId="{1F779D69-0646-47A9-9350-6E4D400122B6}">
      <dgm:prSet/>
      <dgm:spPr/>
      <dgm:t>
        <a:bodyPr/>
        <a:lstStyle/>
        <a:p>
          <a:endParaRPr lang="ru-RU" sz="2000" b="1"/>
        </a:p>
      </dgm:t>
    </dgm:pt>
    <dgm:pt modelId="{192A3DDC-73AF-4DE7-B95F-2B26F9AE0314}" type="sibTrans" cxnId="{1F779D69-0646-47A9-9350-6E4D400122B6}">
      <dgm:prSet/>
      <dgm:spPr/>
      <dgm:t>
        <a:bodyPr/>
        <a:lstStyle/>
        <a:p>
          <a:endParaRPr lang="ru-RU" sz="2000" b="1"/>
        </a:p>
      </dgm:t>
    </dgm:pt>
    <dgm:pt modelId="{43AAF672-18BE-49A3-B63C-C498E3AF6A9A}">
      <dgm:prSet custT="1"/>
      <dgm:spPr/>
      <dgm:t>
        <a:bodyPr/>
        <a:lstStyle/>
        <a:p>
          <a:r>
            <a:rPr lang="ru-RU" sz="2000" b="1" dirty="0"/>
            <a:t>Стипендия имени Д.С. Лихачева (филология и культурология) </a:t>
          </a:r>
        </a:p>
      </dgm:t>
    </dgm:pt>
    <dgm:pt modelId="{05E5AED3-33C6-4853-B405-AB74569B9078}" type="parTrans" cxnId="{5556CADF-5B75-4AF0-BDE3-8A42E2AE6C04}">
      <dgm:prSet/>
      <dgm:spPr/>
      <dgm:t>
        <a:bodyPr/>
        <a:lstStyle/>
        <a:p>
          <a:endParaRPr lang="ru-RU" sz="2000" b="1"/>
        </a:p>
      </dgm:t>
    </dgm:pt>
    <dgm:pt modelId="{B80942E5-33D2-4F1E-A95E-C435CA86C1E8}" type="sibTrans" cxnId="{5556CADF-5B75-4AF0-BDE3-8A42E2AE6C04}">
      <dgm:prSet/>
      <dgm:spPr/>
      <dgm:t>
        <a:bodyPr/>
        <a:lstStyle/>
        <a:p>
          <a:endParaRPr lang="ru-RU" sz="2000" b="1"/>
        </a:p>
      </dgm:t>
    </dgm:pt>
    <dgm:pt modelId="{38C1C637-F7D0-4D15-BD59-0B645D57BC31}">
      <dgm:prSet custT="1"/>
      <dgm:spPr/>
      <dgm:t>
        <a:bodyPr/>
        <a:lstStyle/>
        <a:p>
          <a:r>
            <a:rPr lang="ru-RU" sz="2000" b="1" dirty="0"/>
            <a:t>Стипендия имени Ю.Д. </a:t>
          </a:r>
          <a:r>
            <a:rPr lang="ru-RU" sz="2000" b="1" dirty="0" err="1"/>
            <a:t>Маслюкова</a:t>
          </a:r>
          <a:r>
            <a:rPr lang="ru-RU" sz="2000" b="1" dirty="0"/>
            <a:t> (вузы оборонно-промышленного профиля)</a:t>
          </a:r>
        </a:p>
      </dgm:t>
    </dgm:pt>
    <dgm:pt modelId="{60C4E370-87F6-437C-8BB9-9397E979B89A}" type="parTrans" cxnId="{AD8C2688-083E-4C44-A9CD-253C51DA552B}">
      <dgm:prSet/>
      <dgm:spPr/>
      <dgm:t>
        <a:bodyPr/>
        <a:lstStyle/>
        <a:p>
          <a:endParaRPr lang="ru-RU" sz="2000" b="1"/>
        </a:p>
      </dgm:t>
    </dgm:pt>
    <dgm:pt modelId="{D3EB9CFE-B1DF-479D-A219-3BF9F06F55DE}" type="sibTrans" cxnId="{AD8C2688-083E-4C44-A9CD-253C51DA552B}">
      <dgm:prSet/>
      <dgm:spPr/>
      <dgm:t>
        <a:bodyPr/>
        <a:lstStyle/>
        <a:p>
          <a:endParaRPr lang="ru-RU" sz="2000" b="1"/>
        </a:p>
      </dgm:t>
    </dgm:pt>
    <dgm:pt modelId="{81BFAD0F-0867-40DC-9E26-09072C4419CF}">
      <dgm:prSet custT="1"/>
      <dgm:spPr/>
      <dgm:t>
        <a:bodyPr/>
        <a:lstStyle/>
        <a:p>
          <a:r>
            <a:rPr lang="ru-RU" sz="2000" b="1" dirty="0"/>
            <a:t>Стипендия имени А.А. Собчака (юриспруденция)</a:t>
          </a:r>
        </a:p>
      </dgm:t>
    </dgm:pt>
    <dgm:pt modelId="{86073176-5FA2-4349-B397-C43D176DE04F}" type="parTrans" cxnId="{A316C6AB-3241-48FC-AD30-A1827F1700F5}">
      <dgm:prSet/>
      <dgm:spPr/>
      <dgm:t>
        <a:bodyPr/>
        <a:lstStyle/>
        <a:p>
          <a:endParaRPr lang="ru-RU" sz="2000" b="1"/>
        </a:p>
      </dgm:t>
    </dgm:pt>
    <dgm:pt modelId="{ABDD0C04-E917-4FBD-B4BB-3A708A5717F4}" type="sibTrans" cxnId="{A316C6AB-3241-48FC-AD30-A1827F1700F5}">
      <dgm:prSet/>
      <dgm:spPr/>
      <dgm:t>
        <a:bodyPr/>
        <a:lstStyle/>
        <a:p>
          <a:endParaRPr lang="ru-RU" sz="2000" b="1"/>
        </a:p>
      </dgm:t>
    </dgm:pt>
    <dgm:pt modelId="{7053756E-E76F-473A-9F8D-BD973D67AB7F}">
      <dgm:prSet custT="1"/>
      <dgm:spPr/>
      <dgm:t>
        <a:bodyPr/>
        <a:lstStyle/>
        <a:p>
          <a:r>
            <a:rPr lang="ru-RU" sz="2000" b="1" dirty="0"/>
            <a:t>Стипендия имени А.И. Солженицына (литературы, журналистика, политология)</a:t>
          </a:r>
        </a:p>
      </dgm:t>
    </dgm:pt>
    <dgm:pt modelId="{ECAD09CC-AABC-4EEC-9702-832D6795E752}" type="parTrans" cxnId="{81AB0780-1A04-4794-89E5-FF09B5F7A7A0}">
      <dgm:prSet/>
      <dgm:spPr/>
      <dgm:t>
        <a:bodyPr/>
        <a:lstStyle/>
        <a:p>
          <a:endParaRPr lang="ru-RU" sz="2000" b="1"/>
        </a:p>
      </dgm:t>
    </dgm:pt>
    <dgm:pt modelId="{D814DE75-623E-4CB2-95B2-0ACC6A8B2C44}" type="sibTrans" cxnId="{81AB0780-1A04-4794-89E5-FF09B5F7A7A0}">
      <dgm:prSet/>
      <dgm:spPr/>
      <dgm:t>
        <a:bodyPr/>
        <a:lstStyle/>
        <a:p>
          <a:endParaRPr lang="ru-RU" sz="2000" b="1"/>
        </a:p>
      </dgm:t>
    </dgm:pt>
    <dgm:pt modelId="{880E4646-2ECF-4DAA-99D3-CB4453AACFD9}">
      <dgm:prSet custT="1"/>
      <dgm:spPr/>
      <dgm:t>
        <a:bodyPr/>
        <a:lstStyle/>
        <a:p>
          <a:r>
            <a:rPr lang="ru-RU" sz="2000" b="1" dirty="0"/>
            <a:t>Стипендия имени В.А. Туманова (юриспруденция)</a:t>
          </a:r>
        </a:p>
      </dgm:t>
    </dgm:pt>
    <dgm:pt modelId="{E9E78ED8-5146-4447-90A2-7BE080BCA6F8}" type="parTrans" cxnId="{C0D2EAE1-899B-4066-8661-793CC996882F}">
      <dgm:prSet/>
      <dgm:spPr/>
      <dgm:t>
        <a:bodyPr/>
        <a:lstStyle/>
        <a:p>
          <a:endParaRPr lang="ru-RU" sz="2000" b="1"/>
        </a:p>
      </dgm:t>
    </dgm:pt>
    <dgm:pt modelId="{B93F1FFE-2E90-4D9F-9670-5A1100053E87}" type="sibTrans" cxnId="{C0D2EAE1-899B-4066-8661-793CC996882F}">
      <dgm:prSet/>
      <dgm:spPr/>
      <dgm:t>
        <a:bodyPr/>
        <a:lstStyle/>
        <a:p>
          <a:endParaRPr lang="ru-RU" sz="2000" b="1"/>
        </a:p>
      </dgm:t>
    </dgm:pt>
    <dgm:pt modelId="{747F68FD-3FDE-4F97-BC1B-1B04AFC26978}" type="pres">
      <dgm:prSet presAssocID="{CFE12FA7-C9A1-49E6-857A-8CA9B285BDBE}" presName="diagram" presStyleCnt="0">
        <dgm:presLayoutVars>
          <dgm:dir/>
          <dgm:resizeHandles val="exact"/>
        </dgm:presLayoutVars>
      </dgm:prSet>
      <dgm:spPr/>
    </dgm:pt>
    <dgm:pt modelId="{D3640240-5B13-4568-8040-1788FED82736}" type="pres">
      <dgm:prSet presAssocID="{E719E09F-B6B2-4F25-86EB-25FF39089DFC}" presName="node" presStyleLbl="node1" presStyleIdx="0" presStyleCnt="7">
        <dgm:presLayoutVars>
          <dgm:bulletEnabled val="1"/>
        </dgm:presLayoutVars>
      </dgm:prSet>
      <dgm:spPr/>
    </dgm:pt>
    <dgm:pt modelId="{4304D0C5-1E63-47FF-A981-F25AFC3AD6A8}" type="pres">
      <dgm:prSet presAssocID="{9BEE96D5-9AEC-4F1A-A966-898DB887FC06}" presName="sibTrans" presStyleCnt="0"/>
      <dgm:spPr/>
    </dgm:pt>
    <dgm:pt modelId="{8D7FA263-62A9-4F5B-BA82-9480D2DD961D}" type="pres">
      <dgm:prSet presAssocID="{ECC7EB84-B7C8-4E44-902B-5D921E4C5199}" presName="node" presStyleLbl="node1" presStyleIdx="1" presStyleCnt="7">
        <dgm:presLayoutVars>
          <dgm:bulletEnabled val="1"/>
        </dgm:presLayoutVars>
      </dgm:prSet>
      <dgm:spPr/>
    </dgm:pt>
    <dgm:pt modelId="{98F52C41-EE42-4B6F-B660-B2E543254745}" type="pres">
      <dgm:prSet presAssocID="{192A3DDC-73AF-4DE7-B95F-2B26F9AE0314}" presName="sibTrans" presStyleCnt="0"/>
      <dgm:spPr/>
    </dgm:pt>
    <dgm:pt modelId="{B1E5C965-0080-4710-8867-148B1417987B}" type="pres">
      <dgm:prSet presAssocID="{43AAF672-18BE-49A3-B63C-C498E3AF6A9A}" presName="node" presStyleLbl="node1" presStyleIdx="2" presStyleCnt="7">
        <dgm:presLayoutVars>
          <dgm:bulletEnabled val="1"/>
        </dgm:presLayoutVars>
      </dgm:prSet>
      <dgm:spPr/>
    </dgm:pt>
    <dgm:pt modelId="{6CB0F626-5AFF-4EE0-9626-47F04EBC6737}" type="pres">
      <dgm:prSet presAssocID="{B80942E5-33D2-4F1E-A95E-C435CA86C1E8}" presName="sibTrans" presStyleCnt="0"/>
      <dgm:spPr/>
    </dgm:pt>
    <dgm:pt modelId="{5021806A-708E-496A-B445-881E4C235D99}" type="pres">
      <dgm:prSet presAssocID="{38C1C637-F7D0-4D15-BD59-0B645D57BC31}" presName="node" presStyleLbl="node1" presStyleIdx="3" presStyleCnt="7">
        <dgm:presLayoutVars>
          <dgm:bulletEnabled val="1"/>
        </dgm:presLayoutVars>
      </dgm:prSet>
      <dgm:spPr/>
    </dgm:pt>
    <dgm:pt modelId="{0C27F135-626E-43C3-AB79-B8B7B021A94A}" type="pres">
      <dgm:prSet presAssocID="{D3EB9CFE-B1DF-479D-A219-3BF9F06F55DE}" presName="sibTrans" presStyleCnt="0"/>
      <dgm:spPr/>
    </dgm:pt>
    <dgm:pt modelId="{945246D8-5267-45B2-B83D-6802A3AEA15A}" type="pres">
      <dgm:prSet presAssocID="{81BFAD0F-0867-40DC-9E26-09072C4419CF}" presName="node" presStyleLbl="node1" presStyleIdx="4" presStyleCnt="7">
        <dgm:presLayoutVars>
          <dgm:bulletEnabled val="1"/>
        </dgm:presLayoutVars>
      </dgm:prSet>
      <dgm:spPr/>
    </dgm:pt>
    <dgm:pt modelId="{03875B06-C0A8-4B35-80A6-6A72A7A30770}" type="pres">
      <dgm:prSet presAssocID="{ABDD0C04-E917-4FBD-B4BB-3A708A5717F4}" presName="sibTrans" presStyleCnt="0"/>
      <dgm:spPr/>
    </dgm:pt>
    <dgm:pt modelId="{61982A53-7E30-44CC-8FDA-C91A02CC8725}" type="pres">
      <dgm:prSet presAssocID="{7053756E-E76F-473A-9F8D-BD973D67AB7F}" presName="node" presStyleLbl="node1" presStyleIdx="5" presStyleCnt="7">
        <dgm:presLayoutVars>
          <dgm:bulletEnabled val="1"/>
        </dgm:presLayoutVars>
      </dgm:prSet>
      <dgm:spPr/>
    </dgm:pt>
    <dgm:pt modelId="{8CDF85F8-A190-43C6-BC41-ED6D30EB8831}" type="pres">
      <dgm:prSet presAssocID="{D814DE75-623E-4CB2-95B2-0ACC6A8B2C44}" presName="sibTrans" presStyleCnt="0"/>
      <dgm:spPr/>
    </dgm:pt>
    <dgm:pt modelId="{4FCBB699-6AC7-40C3-ACFE-4358967C49A3}" type="pres">
      <dgm:prSet presAssocID="{880E4646-2ECF-4DAA-99D3-CB4453AACFD9}" presName="node" presStyleLbl="node1" presStyleIdx="6" presStyleCnt="7">
        <dgm:presLayoutVars>
          <dgm:bulletEnabled val="1"/>
        </dgm:presLayoutVars>
      </dgm:prSet>
      <dgm:spPr/>
    </dgm:pt>
  </dgm:ptLst>
  <dgm:cxnLst>
    <dgm:cxn modelId="{64ECEB05-7DC3-47E5-A18B-882E6792F0BE}" srcId="{CFE12FA7-C9A1-49E6-857A-8CA9B285BDBE}" destId="{E719E09F-B6B2-4F25-86EB-25FF39089DFC}" srcOrd="0" destOrd="0" parTransId="{40607BF8-7512-45C4-9FA4-E8EAB4EEE484}" sibTransId="{9BEE96D5-9AEC-4F1A-A966-898DB887FC06}"/>
    <dgm:cxn modelId="{B6FA7624-2186-47F0-BB3D-AD10EA3AE4F7}" type="presOf" srcId="{43AAF672-18BE-49A3-B63C-C498E3AF6A9A}" destId="{B1E5C965-0080-4710-8867-148B1417987B}" srcOrd="0" destOrd="0" presId="urn:microsoft.com/office/officeart/2005/8/layout/default"/>
    <dgm:cxn modelId="{675D4B29-CA05-4BE8-8046-D4E7E1D592C1}" type="presOf" srcId="{CFE12FA7-C9A1-49E6-857A-8CA9B285BDBE}" destId="{747F68FD-3FDE-4F97-BC1B-1B04AFC26978}" srcOrd="0" destOrd="0" presId="urn:microsoft.com/office/officeart/2005/8/layout/default"/>
    <dgm:cxn modelId="{0178142E-784E-4FF2-8466-B3A3B82D8B1A}" type="presOf" srcId="{ECC7EB84-B7C8-4E44-902B-5D921E4C5199}" destId="{8D7FA263-62A9-4F5B-BA82-9480D2DD961D}" srcOrd="0" destOrd="0" presId="urn:microsoft.com/office/officeart/2005/8/layout/default"/>
    <dgm:cxn modelId="{023C2138-58BF-412D-A0CB-161395BA00F9}" type="presOf" srcId="{E719E09F-B6B2-4F25-86EB-25FF39089DFC}" destId="{D3640240-5B13-4568-8040-1788FED82736}" srcOrd="0" destOrd="0" presId="urn:microsoft.com/office/officeart/2005/8/layout/default"/>
    <dgm:cxn modelId="{0FABCE61-C3CA-498D-A4DA-56FD274348DC}" type="presOf" srcId="{880E4646-2ECF-4DAA-99D3-CB4453AACFD9}" destId="{4FCBB699-6AC7-40C3-ACFE-4358967C49A3}" srcOrd="0" destOrd="0" presId="urn:microsoft.com/office/officeart/2005/8/layout/default"/>
    <dgm:cxn modelId="{1F779D69-0646-47A9-9350-6E4D400122B6}" srcId="{CFE12FA7-C9A1-49E6-857A-8CA9B285BDBE}" destId="{ECC7EB84-B7C8-4E44-902B-5D921E4C5199}" srcOrd="1" destOrd="0" parTransId="{72A13CEE-0D42-49A6-9C06-EEAF5D5DD916}" sibTransId="{192A3DDC-73AF-4DE7-B95F-2B26F9AE0314}"/>
    <dgm:cxn modelId="{D54F2177-154B-460A-8042-75F8B81509B3}" type="presOf" srcId="{38C1C637-F7D0-4D15-BD59-0B645D57BC31}" destId="{5021806A-708E-496A-B445-881E4C235D99}" srcOrd="0" destOrd="0" presId="urn:microsoft.com/office/officeart/2005/8/layout/default"/>
    <dgm:cxn modelId="{81AB0780-1A04-4794-89E5-FF09B5F7A7A0}" srcId="{CFE12FA7-C9A1-49E6-857A-8CA9B285BDBE}" destId="{7053756E-E76F-473A-9F8D-BD973D67AB7F}" srcOrd="5" destOrd="0" parTransId="{ECAD09CC-AABC-4EEC-9702-832D6795E752}" sibTransId="{D814DE75-623E-4CB2-95B2-0ACC6A8B2C44}"/>
    <dgm:cxn modelId="{AD8C2688-083E-4C44-A9CD-253C51DA552B}" srcId="{CFE12FA7-C9A1-49E6-857A-8CA9B285BDBE}" destId="{38C1C637-F7D0-4D15-BD59-0B645D57BC31}" srcOrd="3" destOrd="0" parTransId="{60C4E370-87F6-437C-8BB9-9397E979B89A}" sibTransId="{D3EB9CFE-B1DF-479D-A219-3BF9F06F55DE}"/>
    <dgm:cxn modelId="{A316C6AB-3241-48FC-AD30-A1827F1700F5}" srcId="{CFE12FA7-C9A1-49E6-857A-8CA9B285BDBE}" destId="{81BFAD0F-0867-40DC-9E26-09072C4419CF}" srcOrd="4" destOrd="0" parTransId="{86073176-5FA2-4349-B397-C43D176DE04F}" sibTransId="{ABDD0C04-E917-4FBD-B4BB-3A708A5717F4}"/>
    <dgm:cxn modelId="{0C886CB3-4F15-4092-9D39-A9A5E5C39AEB}" type="presOf" srcId="{81BFAD0F-0867-40DC-9E26-09072C4419CF}" destId="{945246D8-5267-45B2-B83D-6802A3AEA15A}" srcOrd="0" destOrd="0" presId="urn:microsoft.com/office/officeart/2005/8/layout/default"/>
    <dgm:cxn modelId="{1924F4D4-9BF0-48E6-B352-30AC94D083BC}" type="presOf" srcId="{7053756E-E76F-473A-9F8D-BD973D67AB7F}" destId="{61982A53-7E30-44CC-8FDA-C91A02CC8725}" srcOrd="0" destOrd="0" presId="urn:microsoft.com/office/officeart/2005/8/layout/default"/>
    <dgm:cxn modelId="{5556CADF-5B75-4AF0-BDE3-8A42E2AE6C04}" srcId="{CFE12FA7-C9A1-49E6-857A-8CA9B285BDBE}" destId="{43AAF672-18BE-49A3-B63C-C498E3AF6A9A}" srcOrd="2" destOrd="0" parTransId="{05E5AED3-33C6-4853-B405-AB74569B9078}" sibTransId="{B80942E5-33D2-4F1E-A95E-C435CA86C1E8}"/>
    <dgm:cxn modelId="{C0D2EAE1-899B-4066-8661-793CC996882F}" srcId="{CFE12FA7-C9A1-49E6-857A-8CA9B285BDBE}" destId="{880E4646-2ECF-4DAA-99D3-CB4453AACFD9}" srcOrd="6" destOrd="0" parTransId="{E9E78ED8-5146-4447-90A2-7BE080BCA6F8}" sibTransId="{B93F1FFE-2E90-4D9F-9670-5A1100053E87}"/>
    <dgm:cxn modelId="{7BF84271-F8FE-471E-8ECA-D8C6ABECBA0A}" type="presParOf" srcId="{747F68FD-3FDE-4F97-BC1B-1B04AFC26978}" destId="{D3640240-5B13-4568-8040-1788FED82736}" srcOrd="0" destOrd="0" presId="urn:microsoft.com/office/officeart/2005/8/layout/default"/>
    <dgm:cxn modelId="{51DA396D-1AD4-4707-93BE-8987C3CCD01C}" type="presParOf" srcId="{747F68FD-3FDE-4F97-BC1B-1B04AFC26978}" destId="{4304D0C5-1E63-47FF-A981-F25AFC3AD6A8}" srcOrd="1" destOrd="0" presId="urn:microsoft.com/office/officeart/2005/8/layout/default"/>
    <dgm:cxn modelId="{197F66B9-16B0-4D35-9081-5D0025F80490}" type="presParOf" srcId="{747F68FD-3FDE-4F97-BC1B-1B04AFC26978}" destId="{8D7FA263-62A9-4F5B-BA82-9480D2DD961D}" srcOrd="2" destOrd="0" presId="urn:microsoft.com/office/officeart/2005/8/layout/default"/>
    <dgm:cxn modelId="{073F539F-7B9B-46AD-B887-B8D3B1823C11}" type="presParOf" srcId="{747F68FD-3FDE-4F97-BC1B-1B04AFC26978}" destId="{98F52C41-EE42-4B6F-B660-B2E543254745}" srcOrd="3" destOrd="0" presId="urn:microsoft.com/office/officeart/2005/8/layout/default"/>
    <dgm:cxn modelId="{8625E899-4A20-40DC-BEC8-99395520B7AF}" type="presParOf" srcId="{747F68FD-3FDE-4F97-BC1B-1B04AFC26978}" destId="{B1E5C965-0080-4710-8867-148B1417987B}" srcOrd="4" destOrd="0" presId="urn:microsoft.com/office/officeart/2005/8/layout/default"/>
    <dgm:cxn modelId="{4DCDA573-2890-4C54-B356-2F469C99A0CC}" type="presParOf" srcId="{747F68FD-3FDE-4F97-BC1B-1B04AFC26978}" destId="{6CB0F626-5AFF-4EE0-9626-47F04EBC6737}" srcOrd="5" destOrd="0" presId="urn:microsoft.com/office/officeart/2005/8/layout/default"/>
    <dgm:cxn modelId="{A899BCE5-F473-4601-8B3C-087205FF2938}" type="presParOf" srcId="{747F68FD-3FDE-4F97-BC1B-1B04AFC26978}" destId="{5021806A-708E-496A-B445-881E4C235D99}" srcOrd="6" destOrd="0" presId="urn:microsoft.com/office/officeart/2005/8/layout/default"/>
    <dgm:cxn modelId="{1ECA6306-73F2-4DB6-8959-9B7533EF4AB0}" type="presParOf" srcId="{747F68FD-3FDE-4F97-BC1B-1B04AFC26978}" destId="{0C27F135-626E-43C3-AB79-B8B7B021A94A}" srcOrd="7" destOrd="0" presId="urn:microsoft.com/office/officeart/2005/8/layout/default"/>
    <dgm:cxn modelId="{CBCFF0CC-84FC-4595-B525-F3003B7FE8FE}" type="presParOf" srcId="{747F68FD-3FDE-4F97-BC1B-1B04AFC26978}" destId="{945246D8-5267-45B2-B83D-6802A3AEA15A}" srcOrd="8" destOrd="0" presId="urn:microsoft.com/office/officeart/2005/8/layout/default"/>
    <dgm:cxn modelId="{0F3A1B25-5A1C-4A62-A24C-C14F4C2DA200}" type="presParOf" srcId="{747F68FD-3FDE-4F97-BC1B-1B04AFC26978}" destId="{03875B06-C0A8-4B35-80A6-6A72A7A30770}" srcOrd="9" destOrd="0" presId="urn:microsoft.com/office/officeart/2005/8/layout/default"/>
    <dgm:cxn modelId="{AD674D0E-5D01-449E-A928-A2AB385E3472}" type="presParOf" srcId="{747F68FD-3FDE-4F97-BC1B-1B04AFC26978}" destId="{61982A53-7E30-44CC-8FDA-C91A02CC8725}" srcOrd="10" destOrd="0" presId="urn:microsoft.com/office/officeart/2005/8/layout/default"/>
    <dgm:cxn modelId="{C7EDA050-1999-45D2-ABC4-682568076AE4}" type="presParOf" srcId="{747F68FD-3FDE-4F97-BC1B-1B04AFC26978}" destId="{8CDF85F8-A190-43C6-BC41-ED6D30EB8831}" srcOrd="11" destOrd="0" presId="urn:microsoft.com/office/officeart/2005/8/layout/default"/>
    <dgm:cxn modelId="{61ABDC2B-7D45-447B-A8D8-24D588316F72}" type="presParOf" srcId="{747F68FD-3FDE-4F97-BC1B-1B04AFC26978}" destId="{4FCBB699-6AC7-40C3-ACFE-4358967C49A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10469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Основной конкурс</a:t>
          </a:r>
          <a:endParaRPr lang="ru-RU" sz="1800" kern="1200" dirty="0"/>
        </a:p>
      </dsp:txBody>
      <dsp:txXfrm>
        <a:off x="27972" y="17503"/>
        <a:ext cx="3094355" cy="562588"/>
      </dsp:txXfrm>
    </dsp:sp>
    <dsp:sp modelId="{DE05204D-0AD5-49DB-A0E7-1020B74275D1}">
      <dsp:nvSpPr>
        <dsp:cNvPr id="0" name=""/>
        <dsp:cNvSpPr/>
      </dsp:nvSpPr>
      <dsp:spPr>
        <a:xfrm>
          <a:off x="3452767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52767" y="119519"/>
        <a:ext cx="484146" cy="358556"/>
      </dsp:txXfrm>
    </dsp:sp>
    <dsp:sp modelId="{295FF29E-D609-41E7-8FB0-9DDA1E360FE0}">
      <dsp:nvSpPr>
        <dsp:cNvPr id="0" name=""/>
        <dsp:cNvSpPr/>
      </dsp:nvSpPr>
      <dsp:spPr>
        <a:xfrm>
          <a:off x="4391576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Основной конкурс </a:t>
          </a:r>
          <a:endParaRPr lang="ru-RU" sz="1800" kern="1200" dirty="0"/>
        </a:p>
      </dsp:txBody>
      <dsp:txXfrm>
        <a:off x="4409079" y="17503"/>
        <a:ext cx="3094355" cy="562588"/>
      </dsp:txXfrm>
    </dsp:sp>
    <dsp:sp modelId="{A3F72C37-D04B-4B79-98DF-C9D784C256E8}">
      <dsp:nvSpPr>
        <dsp:cNvPr id="0" name=""/>
        <dsp:cNvSpPr/>
      </dsp:nvSpPr>
      <dsp:spPr>
        <a:xfrm>
          <a:off x="7833873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833873" y="119519"/>
        <a:ext cx="484146" cy="358556"/>
      </dsp:txXfrm>
    </dsp:sp>
    <dsp:sp modelId="{F68752AF-C333-4356-8FDF-152829019FD2}">
      <dsp:nvSpPr>
        <dsp:cNvPr id="0" name=""/>
        <dsp:cNvSpPr/>
      </dsp:nvSpPr>
      <dsp:spPr>
        <a:xfrm>
          <a:off x="8772682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Конкурс малых групп</a:t>
          </a:r>
          <a:endParaRPr lang="ru-RU" sz="1800" kern="1200" dirty="0"/>
        </a:p>
      </dsp:txBody>
      <dsp:txXfrm>
        <a:off x="8790185" y="17503"/>
        <a:ext cx="3094355" cy="5625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38A97-77FF-4D82-9349-1E36AC4D39FE}">
      <dsp:nvSpPr>
        <dsp:cNvPr id="0" name=""/>
        <dsp:cNvSpPr/>
      </dsp:nvSpPr>
      <dsp:spPr>
        <a:xfrm>
          <a:off x="-7065726" y="-1080124"/>
          <a:ext cx="8408649" cy="8408649"/>
        </a:xfrm>
        <a:prstGeom prst="blockArc">
          <a:avLst>
            <a:gd name="adj1" fmla="val 18900000"/>
            <a:gd name="adj2" fmla="val 2700000"/>
            <a:gd name="adj3" fmla="val 257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2351B-95F8-49AD-857C-3B715F3E13BE}">
      <dsp:nvSpPr>
        <dsp:cNvPr id="0" name=""/>
        <dsp:cNvSpPr/>
      </dsp:nvSpPr>
      <dsp:spPr>
        <a:xfrm>
          <a:off x="702610" y="480376"/>
          <a:ext cx="10849484" cy="961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995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1. Подавайте заявки регулярно. Вероятно ни с первого ни со второго раза выиграть конкурс не получится</a:t>
          </a:r>
          <a:endParaRPr lang="ru-RU" sz="2900" kern="1200" dirty="0"/>
        </a:p>
      </dsp:txBody>
      <dsp:txXfrm>
        <a:off x="702610" y="480376"/>
        <a:ext cx="10849484" cy="961253"/>
      </dsp:txXfrm>
    </dsp:sp>
    <dsp:sp modelId="{77B76FBE-C5FA-4106-A31F-A5A2708A99E6}">
      <dsp:nvSpPr>
        <dsp:cNvPr id="0" name=""/>
        <dsp:cNvSpPr/>
      </dsp:nvSpPr>
      <dsp:spPr>
        <a:xfrm>
          <a:off x="101826" y="360220"/>
          <a:ext cx="1201567" cy="1201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5A173-BA33-4EEC-8DC2-D58F12EE53EB}">
      <dsp:nvSpPr>
        <dsp:cNvPr id="0" name=""/>
        <dsp:cNvSpPr/>
      </dsp:nvSpPr>
      <dsp:spPr>
        <a:xfrm>
          <a:off x="1253719" y="1922507"/>
          <a:ext cx="10298376" cy="961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995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2. Учитывайте замечания экспертов к предыдущим заявкам при подготовке новых</a:t>
          </a:r>
          <a:endParaRPr lang="ru-RU" sz="2900" kern="1200" dirty="0"/>
        </a:p>
      </dsp:txBody>
      <dsp:txXfrm>
        <a:off x="1253719" y="1922507"/>
        <a:ext cx="10298376" cy="961253"/>
      </dsp:txXfrm>
    </dsp:sp>
    <dsp:sp modelId="{853E96D9-2C0B-4940-850A-A25ACB758F65}">
      <dsp:nvSpPr>
        <dsp:cNvPr id="0" name=""/>
        <dsp:cNvSpPr/>
      </dsp:nvSpPr>
      <dsp:spPr>
        <a:xfrm>
          <a:off x="652935" y="1802350"/>
          <a:ext cx="1201567" cy="1201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4D8C9-3908-4BB9-94FC-B57EAECED5F3}">
      <dsp:nvSpPr>
        <dsp:cNvPr id="0" name=""/>
        <dsp:cNvSpPr/>
      </dsp:nvSpPr>
      <dsp:spPr>
        <a:xfrm>
          <a:off x="1253719" y="3364638"/>
          <a:ext cx="10298376" cy="961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995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3. Тема проекта должна быть интересна не только вам, но и экспертам</a:t>
          </a:r>
          <a:endParaRPr lang="ru-RU" sz="2900" kern="1200" dirty="0"/>
        </a:p>
      </dsp:txBody>
      <dsp:txXfrm>
        <a:off x="1253719" y="3364638"/>
        <a:ext cx="10298376" cy="961253"/>
      </dsp:txXfrm>
    </dsp:sp>
    <dsp:sp modelId="{374D7E89-62FB-4788-8A59-C92181B4320D}">
      <dsp:nvSpPr>
        <dsp:cNvPr id="0" name=""/>
        <dsp:cNvSpPr/>
      </dsp:nvSpPr>
      <dsp:spPr>
        <a:xfrm>
          <a:off x="652935" y="3244481"/>
          <a:ext cx="1201567" cy="1201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C00E0-9D74-4493-9B49-ABBA00B7C9CF}">
      <dsp:nvSpPr>
        <dsp:cNvPr id="0" name=""/>
        <dsp:cNvSpPr/>
      </dsp:nvSpPr>
      <dsp:spPr>
        <a:xfrm>
          <a:off x="702610" y="4806769"/>
          <a:ext cx="10849484" cy="9612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995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4. Ознакомьтесь с материалами о написании заявок (например, с презентацией А.Г. </a:t>
          </a:r>
          <a:r>
            <a:rPr lang="ru-RU" sz="2900" b="1" kern="1200" dirty="0" err="1"/>
            <a:t>Шеломенцева</a:t>
          </a:r>
          <a:r>
            <a:rPr lang="ru-RU" sz="2900" b="1" kern="1200" dirty="0"/>
            <a:t>)</a:t>
          </a:r>
          <a:endParaRPr lang="ru-RU" sz="2900" kern="1200" dirty="0"/>
        </a:p>
      </dsp:txBody>
      <dsp:txXfrm>
        <a:off x="702610" y="4806769"/>
        <a:ext cx="10849484" cy="961253"/>
      </dsp:txXfrm>
    </dsp:sp>
    <dsp:sp modelId="{4C840644-C426-42C2-B0AA-D98A8B137D02}">
      <dsp:nvSpPr>
        <dsp:cNvPr id="0" name=""/>
        <dsp:cNvSpPr/>
      </dsp:nvSpPr>
      <dsp:spPr>
        <a:xfrm>
          <a:off x="101826" y="4686612"/>
          <a:ext cx="1201567" cy="1201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10469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Региональный конкурс</a:t>
          </a:r>
          <a:endParaRPr lang="ru-RU" sz="1800" kern="1200" dirty="0"/>
        </a:p>
      </dsp:txBody>
      <dsp:txXfrm>
        <a:off x="27972" y="17503"/>
        <a:ext cx="3094355" cy="562588"/>
      </dsp:txXfrm>
    </dsp:sp>
    <dsp:sp modelId="{DE05204D-0AD5-49DB-A0E7-1020B74275D1}">
      <dsp:nvSpPr>
        <dsp:cNvPr id="0" name=""/>
        <dsp:cNvSpPr/>
      </dsp:nvSpPr>
      <dsp:spPr>
        <a:xfrm>
          <a:off x="3452767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52767" y="119519"/>
        <a:ext cx="484146" cy="358556"/>
      </dsp:txXfrm>
    </dsp:sp>
    <dsp:sp modelId="{295FF29E-D609-41E7-8FB0-9DDA1E360FE0}">
      <dsp:nvSpPr>
        <dsp:cNvPr id="0" name=""/>
        <dsp:cNvSpPr/>
      </dsp:nvSpPr>
      <dsp:spPr>
        <a:xfrm>
          <a:off x="4391576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Региональный конкурс</a:t>
          </a:r>
          <a:endParaRPr lang="ru-RU" sz="1800" kern="1200" dirty="0"/>
        </a:p>
      </dsp:txBody>
      <dsp:txXfrm>
        <a:off x="4409079" y="17503"/>
        <a:ext cx="3094355" cy="562588"/>
      </dsp:txXfrm>
    </dsp:sp>
    <dsp:sp modelId="{A3F72C37-D04B-4B79-98DF-C9D784C256E8}">
      <dsp:nvSpPr>
        <dsp:cNvPr id="0" name=""/>
        <dsp:cNvSpPr/>
      </dsp:nvSpPr>
      <dsp:spPr>
        <a:xfrm>
          <a:off x="7833873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833873" y="119519"/>
        <a:ext cx="484146" cy="358556"/>
      </dsp:txXfrm>
    </dsp:sp>
    <dsp:sp modelId="{F68752AF-C333-4356-8FDF-152829019FD2}">
      <dsp:nvSpPr>
        <dsp:cNvPr id="0" name=""/>
        <dsp:cNvSpPr/>
      </dsp:nvSpPr>
      <dsp:spPr>
        <a:xfrm>
          <a:off x="8772682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Региональные конкурсы</a:t>
          </a:r>
          <a:endParaRPr lang="ru-RU" sz="1800" kern="1200" dirty="0"/>
        </a:p>
      </dsp:txBody>
      <dsp:txXfrm>
        <a:off x="8790185" y="17503"/>
        <a:ext cx="3094355" cy="562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10469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Издание научных трудов 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7972" y="17503"/>
        <a:ext cx="3094355" cy="562588"/>
      </dsp:txXfrm>
    </dsp:sp>
    <dsp:sp modelId="{DE05204D-0AD5-49DB-A0E7-1020B74275D1}">
      <dsp:nvSpPr>
        <dsp:cNvPr id="0" name=""/>
        <dsp:cNvSpPr/>
      </dsp:nvSpPr>
      <dsp:spPr>
        <a:xfrm>
          <a:off x="3452767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52767" y="119519"/>
        <a:ext cx="484146" cy="358556"/>
      </dsp:txXfrm>
    </dsp:sp>
    <dsp:sp modelId="{295FF29E-D609-41E7-8FB0-9DDA1E360FE0}">
      <dsp:nvSpPr>
        <dsp:cNvPr id="0" name=""/>
        <dsp:cNvSpPr/>
      </dsp:nvSpPr>
      <dsp:spPr>
        <a:xfrm>
          <a:off x="4391576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Издание научных трудов 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4409079" y="17503"/>
        <a:ext cx="3094355" cy="562588"/>
      </dsp:txXfrm>
    </dsp:sp>
    <dsp:sp modelId="{A3F72C37-D04B-4B79-98DF-C9D784C256E8}">
      <dsp:nvSpPr>
        <dsp:cNvPr id="0" name=""/>
        <dsp:cNvSpPr/>
      </dsp:nvSpPr>
      <dsp:spPr>
        <a:xfrm>
          <a:off x="7833873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833873" y="119519"/>
        <a:ext cx="484146" cy="358556"/>
      </dsp:txXfrm>
    </dsp:sp>
    <dsp:sp modelId="{F68752AF-C333-4356-8FDF-152829019FD2}">
      <dsp:nvSpPr>
        <dsp:cNvPr id="0" name=""/>
        <dsp:cNvSpPr/>
      </dsp:nvSpPr>
      <dsp:spPr>
        <a:xfrm>
          <a:off x="8772682" y="0"/>
          <a:ext cx="3129361" cy="59759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?</a:t>
          </a:r>
          <a:endParaRPr lang="ru-RU" sz="2400" kern="1200" dirty="0"/>
        </a:p>
      </dsp:txBody>
      <dsp:txXfrm>
        <a:off x="8790185" y="17503"/>
        <a:ext cx="3094355" cy="5625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10469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Организация мероприятий 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7972" y="17503"/>
        <a:ext cx="3094355" cy="562588"/>
      </dsp:txXfrm>
    </dsp:sp>
    <dsp:sp modelId="{DE05204D-0AD5-49DB-A0E7-1020B74275D1}">
      <dsp:nvSpPr>
        <dsp:cNvPr id="0" name=""/>
        <dsp:cNvSpPr/>
      </dsp:nvSpPr>
      <dsp:spPr>
        <a:xfrm>
          <a:off x="3452767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52767" y="119519"/>
        <a:ext cx="484146" cy="358556"/>
      </dsp:txXfrm>
    </dsp:sp>
    <dsp:sp modelId="{295FF29E-D609-41E7-8FB0-9DDA1E360FE0}">
      <dsp:nvSpPr>
        <dsp:cNvPr id="0" name=""/>
        <dsp:cNvSpPr/>
      </dsp:nvSpPr>
      <dsp:spPr>
        <a:xfrm>
          <a:off x="4391576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Организация мероприятий 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4409079" y="17503"/>
        <a:ext cx="3094355" cy="562588"/>
      </dsp:txXfrm>
    </dsp:sp>
    <dsp:sp modelId="{A3F72C37-D04B-4B79-98DF-C9D784C256E8}">
      <dsp:nvSpPr>
        <dsp:cNvPr id="0" name=""/>
        <dsp:cNvSpPr/>
      </dsp:nvSpPr>
      <dsp:spPr>
        <a:xfrm>
          <a:off x="7833873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833873" y="119519"/>
        <a:ext cx="484146" cy="358556"/>
      </dsp:txXfrm>
    </dsp:sp>
    <dsp:sp modelId="{F68752AF-C333-4356-8FDF-152829019FD2}">
      <dsp:nvSpPr>
        <dsp:cNvPr id="0" name=""/>
        <dsp:cNvSpPr/>
      </dsp:nvSpPr>
      <dsp:spPr>
        <a:xfrm>
          <a:off x="8772682" y="0"/>
          <a:ext cx="3129361" cy="59759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?</a:t>
          </a:r>
          <a:endParaRPr lang="ru-RU" sz="2400" kern="1200" dirty="0"/>
        </a:p>
      </dsp:txBody>
      <dsp:txXfrm>
        <a:off x="8790185" y="17503"/>
        <a:ext cx="3094355" cy="5625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1475" y="0"/>
          <a:ext cx="3146178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Создание ИС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8978" y="17503"/>
        <a:ext cx="3111172" cy="562588"/>
      </dsp:txXfrm>
    </dsp:sp>
    <dsp:sp modelId="{DE05204D-0AD5-49DB-A0E7-1020B74275D1}">
      <dsp:nvSpPr>
        <dsp:cNvPr id="0" name=""/>
        <dsp:cNvSpPr/>
      </dsp:nvSpPr>
      <dsp:spPr>
        <a:xfrm>
          <a:off x="3462271" y="0"/>
          <a:ext cx="666989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62271" y="119519"/>
        <a:ext cx="487711" cy="358556"/>
      </dsp:txXfrm>
    </dsp:sp>
    <dsp:sp modelId="{1D67FAEA-9319-4E02-B044-2C7B97169CBE}">
      <dsp:nvSpPr>
        <dsp:cNvPr id="0" name=""/>
        <dsp:cNvSpPr/>
      </dsp:nvSpPr>
      <dsp:spPr>
        <a:xfrm>
          <a:off x="4406125" y="0"/>
          <a:ext cx="3146178" cy="59759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?</a:t>
          </a:r>
        </a:p>
      </dsp:txBody>
      <dsp:txXfrm>
        <a:off x="4423628" y="17503"/>
        <a:ext cx="3111172" cy="5625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5112" y="0"/>
          <a:ext cx="3112513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«Экспансия» (обзорные статьи)</a:t>
          </a:r>
        </a:p>
      </dsp:txBody>
      <dsp:txXfrm>
        <a:off x="22615" y="17503"/>
        <a:ext cx="3077507" cy="562588"/>
      </dsp:txXfrm>
    </dsp:sp>
    <dsp:sp modelId="{DE05204D-0AD5-49DB-A0E7-1020B74275D1}">
      <dsp:nvSpPr>
        <dsp:cNvPr id="0" name=""/>
        <dsp:cNvSpPr/>
      </dsp:nvSpPr>
      <dsp:spPr>
        <a:xfrm>
          <a:off x="3428877" y="0"/>
          <a:ext cx="659852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28877" y="119519"/>
        <a:ext cx="480574" cy="358556"/>
      </dsp:txXfrm>
    </dsp:sp>
    <dsp:sp modelId="{1D67FAEA-9319-4E02-B044-2C7B97169CBE}">
      <dsp:nvSpPr>
        <dsp:cNvPr id="0" name=""/>
        <dsp:cNvSpPr/>
      </dsp:nvSpPr>
      <dsp:spPr>
        <a:xfrm>
          <a:off x="4362631" y="0"/>
          <a:ext cx="3112513" cy="59759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?</a:t>
          </a:r>
        </a:p>
      </dsp:txBody>
      <dsp:txXfrm>
        <a:off x="4380134" y="17503"/>
        <a:ext cx="3077507" cy="5625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6A6A1-8FC1-4450-A013-4EDD1395D883}">
      <dsp:nvSpPr>
        <dsp:cNvPr id="0" name=""/>
        <dsp:cNvSpPr/>
      </dsp:nvSpPr>
      <dsp:spPr>
        <a:xfrm>
          <a:off x="10469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Международные конкурсы</a:t>
          </a:r>
          <a:endParaRPr lang="ru-RU" sz="1800" kern="1200" dirty="0"/>
        </a:p>
      </dsp:txBody>
      <dsp:txXfrm>
        <a:off x="27972" y="17503"/>
        <a:ext cx="3094355" cy="562588"/>
      </dsp:txXfrm>
    </dsp:sp>
    <dsp:sp modelId="{DE05204D-0AD5-49DB-A0E7-1020B74275D1}">
      <dsp:nvSpPr>
        <dsp:cNvPr id="0" name=""/>
        <dsp:cNvSpPr/>
      </dsp:nvSpPr>
      <dsp:spPr>
        <a:xfrm>
          <a:off x="3452767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452767" y="119519"/>
        <a:ext cx="484146" cy="358556"/>
      </dsp:txXfrm>
    </dsp:sp>
    <dsp:sp modelId="{295FF29E-D609-41E7-8FB0-9DDA1E360FE0}">
      <dsp:nvSpPr>
        <dsp:cNvPr id="0" name=""/>
        <dsp:cNvSpPr/>
      </dsp:nvSpPr>
      <dsp:spPr>
        <a:xfrm>
          <a:off x="4391576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Международные конкурсы</a:t>
          </a:r>
          <a:endParaRPr lang="ru-RU" sz="1800" kern="1200" dirty="0"/>
        </a:p>
      </dsp:txBody>
      <dsp:txXfrm>
        <a:off x="4409079" y="17503"/>
        <a:ext cx="3094355" cy="562588"/>
      </dsp:txXfrm>
    </dsp:sp>
    <dsp:sp modelId="{A3F72C37-D04B-4B79-98DF-C9D784C256E8}">
      <dsp:nvSpPr>
        <dsp:cNvPr id="0" name=""/>
        <dsp:cNvSpPr/>
      </dsp:nvSpPr>
      <dsp:spPr>
        <a:xfrm>
          <a:off x="7833873" y="0"/>
          <a:ext cx="663424" cy="597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7833873" y="119519"/>
        <a:ext cx="484146" cy="358556"/>
      </dsp:txXfrm>
    </dsp:sp>
    <dsp:sp modelId="{F68752AF-C333-4356-8FDF-152829019FD2}">
      <dsp:nvSpPr>
        <dsp:cNvPr id="0" name=""/>
        <dsp:cNvSpPr/>
      </dsp:nvSpPr>
      <dsp:spPr>
        <a:xfrm>
          <a:off x="8772682" y="0"/>
          <a:ext cx="3129361" cy="597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Международные конкурсы</a:t>
          </a:r>
          <a:endParaRPr lang="ru-RU" sz="1800" kern="1200" dirty="0"/>
        </a:p>
      </dsp:txBody>
      <dsp:txXfrm>
        <a:off x="8790185" y="17503"/>
        <a:ext cx="3094355" cy="5625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CBC9C-1882-47D6-B187-314E14D2C81B}">
      <dsp:nvSpPr>
        <dsp:cNvPr id="0" name=""/>
        <dsp:cNvSpPr/>
      </dsp:nvSpPr>
      <dsp:spPr>
        <a:xfrm>
          <a:off x="3627" y="216038"/>
          <a:ext cx="3536964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/>
            <a:t>Инициативные гранты:</a:t>
          </a:r>
          <a:endParaRPr lang="ru-RU" sz="1400" kern="1200" dirty="0"/>
        </a:p>
      </dsp:txBody>
      <dsp:txXfrm>
        <a:off x="3627" y="216038"/>
        <a:ext cx="3536964" cy="403200"/>
      </dsp:txXfrm>
    </dsp:sp>
    <dsp:sp modelId="{F0AC399E-0298-43A5-827F-221B86D275CA}">
      <dsp:nvSpPr>
        <dsp:cNvPr id="0" name=""/>
        <dsp:cNvSpPr/>
      </dsp:nvSpPr>
      <dsp:spPr>
        <a:xfrm>
          <a:off x="3627" y="619238"/>
          <a:ext cx="353696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проведение географических исследований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организация экспедиций и путешествий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географическое образование и просвещение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издательская работа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сохранение природного и историко-культурного наследия России, в том числе в рамках программ ЮНЕСКО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сохранение редких видов животных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молодёжные проекты РГО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подводные исследования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работа с Фондами РГО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популяризация географии</a:t>
          </a:r>
        </a:p>
      </dsp:txBody>
      <dsp:txXfrm>
        <a:off x="3627" y="619238"/>
        <a:ext cx="3536964" cy="3228120"/>
      </dsp:txXfrm>
    </dsp:sp>
    <dsp:sp modelId="{6E6BBA2E-0126-4E39-899C-B1E0C05686F3}">
      <dsp:nvSpPr>
        <dsp:cNvPr id="0" name=""/>
        <dsp:cNvSpPr/>
      </dsp:nvSpPr>
      <dsp:spPr>
        <a:xfrm>
          <a:off x="4035767" y="216038"/>
          <a:ext cx="3536964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/>
            <a:t>Гранты региональных отделений:</a:t>
          </a:r>
          <a:endParaRPr lang="ru-RU" sz="1400" b="0" i="0" kern="1200" dirty="0"/>
        </a:p>
      </dsp:txBody>
      <dsp:txXfrm>
        <a:off x="4035767" y="216038"/>
        <a:ext cx="3536964" cy="403200"/>
      </dsp:txXfrm>
    </dsp:sp>
    <dsp:sp modelId="{3D59C029-FF12-48FD-88AB-CB32BF99BC4B}">
      <dsp:nvSpPr>
        <dsp:cNvPr id="0" name=""/>
        <dsp:cNvSpPr/>
      </dsp:nvSpPr>
      <dsp:spPr>
        <a:xfrm>
          <a:off x="4035767" y="619238"/>
          <a:ext cx="353696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проведение географических исследований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организация экспедиций и путешествий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географическое образование и просвещение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издательская работа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сохранение природного и историко-культурного наследия России, в том числе в рамках программ ЮНЕСКО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сохранение объектов живой природы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молодёжные проекты</a:t>
          </a:r>
        </a:p>
      </dsp:txBody>
      <dsp:txXfrm>
        <a:off x="4035767" y="619238"/>
        <a:ext cx="3536964" cy="3228120"/>
      </dsp:txXfrm>
    </dsp:sp>
    <dsp:sp modelId="{E1FD3B42-6380-4246-8FC4-3CE57153012B}">
      <dsp:nvSpPr>
        <dsp:cNvPr id="0" name=""/>
        <dsp:cNvSpPr/>
      </dsp:nvSpPr>
      <dsp:spPr>
        <a:xfrm>
          <a:off x="8067906" y="216038"/>
          <a:ext cx="3536964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 err="1"/>
            <a:t>Медиагранты</a:t>
          </a:r>
          <a:r>
            <a:rPr lang="ru-RU" sz="1400" b="1" i="0" kern="1200" dirty="0"/>
            <a:t>:</a:t>
          </a:r>
          <a:endParaRPr lang="ru-RU" sz="1400" b="0" i="0" kern="1200" dirty="0"/>
        </a:p>
      </dsp:txBody>
      <dsp:txXfrm>
        <a:off x="8067906" y="216038"/>
        <a:ext cx="3536964" cy="403200"/>
      </dsp:txXfrm>
    </dsp:sp>
    <dsp:sp modelId="{93E1FBC6-8C92-447F-8712-1E2678E60D59}">
      <dsp:nvSpPr>
        <dsp:cNvPr id="0" name=""/>
        <dsp:cNvSpPr/>
      </dsp:nvSpPr>
      <dsp:spPr>
        <a:xfrm>
          <a:off x="8067906" y="619238"/>
          <a:ext cx="353696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 err="1"/>
            <a:t>медиаподдержка</a:t>
          </a:r>
          <a:r>
            <a:rPr lang="ru-RU" sz="1400" b="0" i="0" kern="1200" dirty="0"/>
            <a:t> проектов РГО из числа региональных и инициативных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0" kern="1200" dirty="0"/>
            <a:t>самостоятельные </a:t>
          </a:r>
          <a:r>
            <a:rPr lang="ru-RU" sz="1400" b="0" i="0" kern="1200" dirty="0" err="1"/>
            <a:t>медиагранты</a:t>
          </a:r>
          <a:endParaRPr lang="ru-RU" sz="1400" b="0" i="0" kern="1200" dirty="0"/>
        </a:p>
      </dsp:txBody>
      <dsp:txXfrm>
        <a:off x="8067906" y="619238"/>
        <a:ext cx="3536964" cy="3228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40240-5B13-4568-8040-1788FED82736}">
      <dsp:nvSpPr>
        <dsp:cNvPr id="0" name=""/>
        <dsp:cNvSpPr/>
      </dsp:nvSpPr>
      <dsp:spPr>
        <a:xfrm>
          <a:off x="885803" y="1140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А.А. Вознесенского (литература, журналистика)</a:t>
          </a:r>
        </a:p>
      </dsp:txBody>
      <dsp:txXfrm>
        <a:off x="885803" y="1140"/>
        <a:ext cx="2400126" cy="1440076"/>
      </dsp:txXfrm>
    </dsp:sp>
    <dsp:sp modelId="{8D7FA263-62A9-4F5B-BA82-9480D2DD961D}">
      <dsp:nvSpPr>
        <dsp:cNvPr id="0" name=""/>
        <dsp:cNvSpPr/>
      </dsp:nvSpPr>
      <dsp:spPr>
        <a:xfrm>
          <a:off x="3525942" y="1140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Е.Т. Гайдара (для экономических факультетов)</a:t>
          </a:r>
        </a:p>
      </dsp:txBody>
      <dsp:txXfrm>
        <a:off x="3525942" y="1140"/>
        <a:ext cx="2400126" cy="1440076"/>
      </dsp:txXfrm>
    </dsp:sp>
    <dsp:sp modelId="{B1E5C965-0080-4710-8867-148B1417987B}">
      <dsp:nvSpPr>
        <dsp:cNvPr id="0" name=""/>
        <dsp:cNvSpPr/>
      </dsp:nvSpPr>
      <dsp:spPr>
        <a:xfrm>
          <a:off x="6166082" y="1140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Д.С. Лихачева (филология и культурология) </a:t>
          </a:r>
        </a:p>
      </dsp:txBody>
      <dsp:txXfrm>
        <a:off x="6166082" y="1140"/>
        <a:ext cx="2400126" cy="1440076"/>
      </dsp:txXfrm>
    </dsp:sp>
    <dsp:sp modelId="{5021806A-708E-496A-B445-881E4C235D99}">
      <dsp:nvSpPr>
        <dsp:cNvPr id="0" name=""/>
        <dsp:cNvSpPr/>
      </dsp:nvSpPr>
      <dsp:spPr>
        <a:xfrm>
          <a:off x="8806221" y="1140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Ю.Д. </a:t>
          </a:r>
          <a:r>
            <a:rPr lang="ru-RU" sz="2000" b="1" kern="1200" dirty="0" err="1"/>
            <a:t>Маслюкова</a:t>
          </a:r>
          <a:r>
            <a:rPr lang="ru-RU" sz="2000" b="1" kern="1200" dirty="0"/>
            <a:t> (вузы оборонно-промышленного профиля)</a:t>
          </a:r>
        </a:p>
      </dsp:txBody>
      <dsp:txXfrm>
        <a:off x="8806221" y="1140"/>
        <a:ext cx="2400126" cy="1440076"/>
      </dsp:txXfrm>
    </dsp:sp>
    <dsp:sp modelId="{945246D8-5267-45B2-B83D-6802A3AEA15A}">
      <dsp:nvSpPr>
        <dsp:cNvPr id="0" name=""/>
        <dsp:cNvSpPr/>
      </dsp:nvSpPr>
      <dsp:spPr>
        <a:xfrm>
          <a:off x="2205873" y="1681228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А.А. Собчака (юриспруденция)</a:t>
          </a:r>
        </a:p>
      </dsp:txBody>
      <dsp:txXfrm>
        <a:off x="2205873" y="1681228"/>
        <a:ext cx="2400126" cy="1440076"/>
      </dsp:txXfrm>
    </dsp:sp>
    <dsp:sp modelId="{61982A53-7E30-44CC-8FDA-C91A02CC8725}">
      <dsp:nvSpPr>
        <dsp:cNvPr id="0" name=""/>
        <dsp:cNvSpPr/>
      </dsp:nvSpPr>
      <dsp:spPr>
        <a:xfrm>
          <a:off x="4846012" y="1681228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А.И. Солженицына (литературы, журналистика, политология)</a:t>
          </a:r>
        </a:p>
      </dsp:txBody>
      <dsp:txXfrm>
        <a:off x="4846012" y="1681228"/>
        <a:ext cx="2400126" cy="1440076"/>
      </dsp:txXfrm>
    </dsp:sp>
    <dsp:sp modelId="{4FCBB699-6AC7-40C3-ACFE-4358967C49A3}">
      <dsp:nvSpPr>
        <dsp:cNvPr id="0" name=""/>
        <dsp:cNvSpPr/>
      </dsp:nvSpPr>
      <dsp:spPr>
        <a:xfrm>
          <a:off x="7486152" y="1681228"/>
          <a:ext cx="2400126" cy="1440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Стипендия имени В.А. Туманова (юриспруденция)</a:t>
          </a:r>
        </a:p>
      </dsp:txBody>
      <dsp:txXfrm>
        <a:off x="7486152" y="1681228"/>
        <a:ext cx="2400126" cy="1440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9611A-D739-435E-80D4-D8A4DA6E2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B4BE25-C304-41D7-9ADB-33B048304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DA804B-763D-4649-9242-94AEE3D9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31FCE6-06EB-4AC1-93AE-F45A9F64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EABFED-31BD-46CE-B595-5C7B4D29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2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9AE43-A413-4B36-BD84-7C2FFF24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86F33D-4A4B-4230-BB33-85CA3691B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CEDF4F-B91A-457F-8CC9-1E3A0808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5BF01-C396-4DCC-8C9C-F24B337B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765EE7-8DD4-4CA8-B258-A10EE42D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93AE25-2370-4B60-830F-804A2FFB5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0CB837-6FE1-4253-A264-6B8716A51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A977E5-1F97-45C8-B0C5-6686BAAB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5B887-50F8-4718-9A16-128B0E2E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2AF057-7771-437E-9F15-41C7F1A4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126F6-D559-495F-B442-37FC2C25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71DFDA-5EC9-4F0D-8893-F446CD59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5DBA72-884D-4D2A-8BAC-FF425DCE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44A347-BD19-41E8-9D0E-47C77D9E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C73CD-D319-4F81-BCDB-81BE3546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5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F473F-CC3A-462A-825C-EC4A40D2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6C8F2A-2232-4B59-8BC5-562E23EDA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25CD0F-F7BB-415C-AA7E-7657EA618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CFB062-BF47-430D-969A-8CB53954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019CFC-B5B8-434E-82C1-A45825F9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2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E848E-4FB5-4017-9F37-26E2C284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FF79BC-FF01-4229-A83C-93CCA5ACE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DCF79A-A0D7-48E4-9235-B22DCC24C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47EE1E-D2D0-4D95-8F49-48C1862F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22FB1E-4CB7-45EC-8E74-F20589CA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8FD8F-81C3-4990-81B7-B2F92F7C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3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EB5FB-9896-450D-BCF2-D8201253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590D95-2B61-4FA1-8F15-02F70392C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487C7F-749F-49AC-9B7F-2B6F53DAE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9E5E43-869A-4457-AF7C-6BB6C32C3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0FFB8A-5F36-4878-AEF4-3464E5C44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B1D330-54E0-4C56-BED8-F76FE31B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50EA78-14A6-4729-BFDD-D79A26FA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BF6D7D-9FBD-48BF-BD88-64363B61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9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B8AA8-21CC-49CB-BD22-3905D549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E38A32-682C-4200-9F68-05C3BDB2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470F1A-5746-4DF9-8897-D394B748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386635-8DA1-4D9C-ACA2-864CDDC8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1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EDACEC-F586-4E0F-A0F8-33A27155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42AFD8-9D78-4050-AAB8-2739E64A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592C5A-CA56-4339-86AB-B13FBFFE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43800-E8D4-4D42-BE50-D146FAD6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27E48-D088-4663-BB0F-09304CCD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190673-C3AE-46F1-BC18-D4F7CD6BA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D53D5F-1D4D-4D42-AF93-EFBA46CB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440EC4-9745-4D9C-A149-2CD5EC55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0ED9D2-5C53-4754-8D4B-24AAD1E3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0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2966E-F6EF-432A-8BD5-66589F2B1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4DA118-5316-49DC-804C-3429BFF76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EE6CE3-1F78-4A97-9906-0583AC5E8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8E8F87-B039-46F4-8803-1E1B2470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A968AB-1D11-42E5-B0E4-AC38FDA0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80B105-C9C6-49B8-996C-B93ECD34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86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0DEB9-EF1E-4B02-956A-69C15BDD3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A42044-2269-43F5-B3CD-3A04A6272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42F7B1-9F96-4DEE-BE1E-3F9BD4B22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78D5-E697-4D5C-A80E-90AFA3C2D11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DC1F6-B278-4B5C-815E-855EB781F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658313-5D9D-48C5-9644-B0F00F401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AD8F-CF26-4C42-B482-0EC38188B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8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unds.riep.ru/fund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go.ru/ru/granty/o-grantah" TargetMode="Externa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moscope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nternship.hse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postdocru.hse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fellowship.eusp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rants.extech.r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extech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ocs.cntd.ru/document/47320481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young-sci-medal.ras.r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uiec.ru/&#1087;&#1088;&#1077;&#1084;&#1080;&#1103;-&#1080;&#1084;&#1077;&#1085;&#1080;-&#1072;&#1082;&#1072;&#1076;&#1077;&#1084;&#1080;&#1082;&#1072;-&#1088;&#1072;&#1085;-&#1072;-&#1080;-&#1090;&#1072;&#1090;&#1072;&#1088;&#1082;&#1080;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hyperlink" Target="https://ined.ru/p175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inobrnauki.gov.ru/press-center/news/?ELEMENT_ID=42542&amp;lang=ru" TargetMode="External"/><Relationship Id="rId7" Type="http://schemas.openxmlformats.org/officeDocument/2006/relationships/hyperlink" Target="https://minobrnauki.gov.ru/press-center/zavernostnauke/" TargetMode="External"/><Relationship Id="rId2" Type="http://schemas.openxmlformats.org/officeDocument/2006/relationships/hyperlink" Target="https://grant.rscf.ru/awar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eorus.ru/&#1076;&#1077;&#1103;&#1090;&#1077;&#1083;&#1100;&#1085;&#1086;&#1089;&#1090;&#1100;/&#1074;&#1089;&#1077;&#1088;&#1086;&#1089;&#1089;&#1080;&#1081;&#1089;&#1082;&#1080;&#1081;-&#1082;&#1086;&#1085;&#1082;&#1091;&#1088;&#1089;-&#1085;&#1072;&#1091;&#1095;&#1085;&#1099;&#1093;-&#1088;&#1072;&#1073;&#1086;&#1090;-&#1084;&#1086;&#1083;&#1086;&#1076;&#1077;&#1078;&#1080;/" TargetMode="External"/><Relationship Id="rId5" Type="http://schemas.openxmlformats.org/officeDocument/2006/relationships/hyperlink" Target="http://www.vscc.ac.ru/activity/view?id=6937" TargetMode="External"/><Relationship Id="rId4" Type="http://schemas.openxmlformats.org/officeDocument/2006/relationships/hyperlink" Target="https://grants.extech.ru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av.smirnov.ru@gmail.com" TargetMode="External"/><Relationship Id="rId2" Type="http://schemas.openxmlformats.org/officeDocument/2006/relationships/hyperlink" Target="http://www.iespn.komisc.ru/sov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26" Type="http://schemas.openxmlformats.org/officeDocument/2006/relationships/diagramLayout" Target="../diagrams/layout5.xml"/><Relationship Id="rId39" Type="http://schemas.microsoft.com/office/2007/relationships/diagramDrawing" Target="../diagrams/drawing7.xml"/><Relationship Id="rId21" Type="http://schemas.openxmlformats.org/officeDocument/2006/relationships/diagramLayout" Target="../diagrams/layout4.xml"/><Relationship Id="rId34" Type="http://schemas.microsoft.com/office/2007/relationships/diagramDrawing" Target="../diagrams/drawing6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5" Type="http://schemas.openxmlformats.org/officeDocument/2006/relationships/diagramData" Target="../diagrams/data5.xml"/><Relationship Id="rId33" Type="http://schemas.openxmlformats.org/officeDocument/2006/relationships/diagramColors" Target="../diagrams/colors6.xml"/><Relationship Id="rId38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29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32" Type="http://schemas.openxmlformats.org/officeDocument/2006/relationships/diagramQuickStyle" Target="../diagrams/quickStyle6.xml"/><Relationship Id="rId37" Type="http://schemas.openxmlformats.org/officeDocument/2006/relationships/diagramQuickStyle" Target="../diagrams/quickStyle7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28" Type="http://schemas.openxmlformats.org/officeDocument/2006/relationships/diagramColors" Target="../diagrams/colors5.xml"/><Relationship Id="rId36" Type="http://schemas.openxmlformats.org/officeDocument/2006/relationships/diagramLayout" Target="../diagrams/layout7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31" Type="http://schemas.openxmlformats.org/officeDocument/2006/relationships/diagramLayout" Target="../diagrams/layout6.xml"/><Relationship Id="rId4" Type="http://schemas.openxmlformats.org/officeDocument/2006/relationships/image" Target="../media/image4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Relationship Id="rId27" Type="http://schemas.openxmlformats.org/officeDocument/2006/relationships/diagramQuickStyle" Target="../diagrams/quickStyle5.xml"/><Relationship Id="rId30" Type="http://schemas.openxmlformats.org/officeDocument/2006/relationships/diagramData" Target="../diagrams/data6.xml"/><Relationship Id="rId35" Type="http://schemas.openxmlformats.org/officeDocument/2006/relationships/diagramData" Target="../diagrams/data7.xml"/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rscf.ru/contes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84839-A265-48D0-B517-6317AD5C9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8002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222222"/>
                </a:solidFill>
                <a:latin typeface="Arial" panose="020B0604020202020204" pitchFamily="34" charset="0"/>
              </a:rPr>
              <a:t>Г</a:t>
            </a:r>
            <a:r>
              <a:rPr lang="ru-RU" sz="4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ранты, стажировки и конкурсы для ученых в 2022 году</a:t>
            </a: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71986E-89DF-4154-B011-8BEAC2B9B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9" y="3847306"/>
            <a:ext cx="8874712" cy="202083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500" b="1" dirty="0"/>
              <a:t>Андрей Владимирович Смирнов</a:t>
            </a:r>
            <a:endParaRPr lang="ru-RU" sz="35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i="1" dirty="0"/>
              <a:t>кандидат экономических наук, старший научный сотрудник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i="1" dirty="0"/>
              <a:t>лаборатории демографии и социального управления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i="1" dirty="0"/>
              <a:t>ИСЭ и ЭПС ФИЦ Коми НЦ </a:t>
            </a:r>
            <a:r>
              <a:rPr lang="ru-RU" i="1" dirty="0" err="1"/>
              <a:t>УрО</a:t>
            </a:r>
            <a:r>
              <a:rPr lang="ru-RU" i="1" dirty="0"/>
              <a:t> РАН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e-mail: av.smirnov.ru@gmail.com</a:t>
            </a:r>
            <a:endParaRPr lang="ru-RU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C9489C-5C12-4F6D-824A-CF16CED384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9" y="3847306"/>
            <a:ext cx="1819899" cy="186321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7609E3-6DE3-44E3-9AB5-E81DEE05C7DD}"/>
              </a:ext>
            </a:extLst>
          </p:cNvPr>
          <p:cNvSpPr/>
          <p:nvPr/>
        </p:nvSpPr>
        <p:spPr>
          <a:xfrm>
            <a:off x="80650" y="106829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Семинар Совета молодых ученых ИСЭ и ЭПС ФИЦ Коми НЦ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УрО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РАН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566D2A2-EF4B-4E39-B0E8-147BF3F314FF}"/>
              </a:ext>
            </a:extLst>
          </p:cNvPr>
          <p:cNvSpPr/>
          <p:nvPr/>
        </p:nvSpPr>
        <p:spPr>
          <a:xfrm>
            <a:off x="80650" y="614841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Сыктывкар, 2022</a:t>
            </a:r>
          </a:p>
        </p:txBody>
      </p:sp>
    </p:spTree>
    <p:extLst>
      <p:ext uri="{BB962C8B-B14F-4D97-AF65-F5344CB8AC3E}">
        <p14:creationId xmlns:p14="http://schemas.microsoft.com/office/powerpoint/2010/main" val="29457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фундаментальных научных исследований и поисковых научных исследований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малыми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 отдельными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научными группами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» (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региональный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 конкурс)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</a:t>
            </a:r>
            <a:r>
              <a:rPr lang="en-US" dirty="0"/>
              <a:t>5</a:t>
            </a:r>
            <a:r>
              <a:rPr lang="ru-RU" dirty="0"/>
              <a:t> октября (в 2021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1 марта следующего года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до 1,5 млн. рублей в год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от 2 до 4 человек (вместе с руководителем). Из них не менее 50% – в возрасте до 39 лет включительно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не менее </a:t>
            </a:r>
            <a:r>
              <a:rPr lang="en-US" dirty="0"/>
              <a:t>5</a:t>
            </a:r>
            <a:r>
              <a:rPr lang="ru-RU" dirty="0"/>
              <a:t>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</a:t>
            </a:r>
            <a:r>
              <a:rPr lang="en-US" dirty="0"/>
              <a:t>3</a:t>
            </a:r>
            <a:r>
              <a:rPr lang="ru-RU" dirty="0"/>
              <a:t>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 </a:t>
            </a:r>
            <a:r>
              <a:rPr lang="en-US" dirty="0"/>
              <a:t>Scopus</a:t>
            </a:r>
          </a:p>
          <a:p>
            <a:r>
              <a:rPr lang="ru-RU" dirty="0"/>
              <a:t>Сделать доклад на очной конференции по теме проекта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820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фундаментальных научных исследований и поисковых научных исследований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малыми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 отдельными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научными группами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» (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региональный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 конкурс)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</a:t>
            </a:r>
            <a:r>
              <a:rPr lang="en-US" dirty="0"/>
              <a:t>5</a:t>
            </a:r>
            <a:r>
              <a:rPr lang="ru-RU" dirty="0"/>
              <a:t> октября (в 2021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1 марта следующего года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до 1,5 млн. рублей в год (50% от региона)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от 2 до 4 человек (вместе с руководителем). Из них не менее 50% – в возрасте до 39 лет включительно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не менее </a:t>
            </a:r>
            <a:r>
              <a:rPr lang="en-US" dirty="0"/>
              <a:t>5</a:t>
            </a:r>
            <a:r>
              <a:rPr lang="ru-RU" dirty="0"/>
              <a:t>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</a:t>
            </a:r>
            <a:r>
              <a:rPr lang="en-US" dirty="0"/>
              <a:t>3</a:t>
            </a:r>
            <a:r>
              <a:rPr lang="ru-RU" dirty="0"/>
              <a:t>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 </a:t>
            </a:r>
            <a:r>
              <a:rPr lang="en-US" dirty="0"/>
              <a:t>Scopus</a:t>
            </a:r>
          </a:p>
          <a:p>
            <a:r>
              <a:rPr lang="ru-RU" dirty="0"/>
              <a:t>Сделать доклад на очной конференции по теме проекта</a:t>
            </a:r>
            <a:endParaRPr lang="en-US" dirty="0"/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Проводится совместно с органами власти субъектов РФ. Республика Коми в 2021 году не участвовала</a:t>
            </a:r>
            <a:r>
              <a:rPr lang="en-US" b="1" dirty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47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фундаментальных научных исследований и поисковых научных исследований отдельными научными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группами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» (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региональный 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конкурс)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</a:t>
            </a:r>
            <a:r>
              <a:rPr lang="en-US" dirty="0"/>
              <a:t>5</a:t>
            </a:r>
            <a:r>
              <a:rPr lang="ru-RU" dirty="0"/>
              <a:t> октября (в 2021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1 марта следующего года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или 3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от 4 до 7 млн. рублей в год (50% от региона)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до 10 (вместе с руководителем). Из них не менее 50% – в возрасте до 39 лет включительно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не менее 8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</a:t>
            </a:r>
            <a:r>
              <a:rPr lang="en-US" dirty="0"/>
              <a:t>8</a:t>
            </a:r>
            <a:r>
              <a:rPr lang="ru-RU" dirty="0"/>
              <a:t>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 </a:t>
            </a:r>
            <a:r>
              <a:rPr lang="en-US" dirty="0"/>
              <a:t>Scopus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Проводится совместно с органами власти субъектов РФ. Республика Коми в 2021 году не участвовала</a:t>
            </a:r>
            <a:r>
              <a:rPr lang="en-US" b="1" dirty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28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Международные конкурсы (необходимо подавать заявку совместно с коллективом из другой страны)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Даты приема заявок и объявления результатов различаются в зависимости от конкурса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3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в большинстве – от 4 до 7 млн. рублей в год 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до 10 (вместе с руководителем). Из них не менее 50% – в возрасте до 39 лет включительно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не менее 10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10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 </a:t>
            </a:r>
            <a:r>
              <a:rPr lang="en-US" dirty="0"/>
              <a:t>Scopus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В 2021 году были совместные конкурсы в Францией, Германией, Индией, Тайванем, Японией, Австрией. Вероятно, в 2022 году будет больше конкурсов.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50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pPr algn="ctr"/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Сравнительная таблица конкурсов РНФ</a:t>
            </a:r>
            <a:endParaRPr lang="ru-RU" sz="3200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A0011C3-93AB-407F-84B8-084E4D76C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954977"/>
              </p:ext>
            </p:extLst>
          </p:nvPr>
        </p:nvGraphicFramePr>
        <p:xfrm>
          <a:off x="137160" y="1925575"/>
          <a:ext cx="11871959" cy="380101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02109">
                  <a:extLst>
                    <a:ext uri="{9D8B030D-6E8A-4147-A177-3AD203B41FA5}">
                      <a16:colId xmlns:a16="http://schemas.microsoft.com/office/drawing/2014/main" val="1410207672"/>
                    </a:ext>
                  </a:extLst>
                </a:gridCol>
                <a:gridCol w="885392">
                  <a:extLst>
                    <a:ext uri="{9D8B030D-6E8A-4147-A177-3AD203B41FA5}">
                      <a16:colId xmlns:a16="http://schemas.microsoft.com/office/drawing/2014/main" val="1830669323"/>
                    </a:ext>
                  </a:extLst>
                </a:gridCol>
                <a:gridCol w="970082">
                  <a:extLst>
                    <a:ext uri="{9D8B030D-6E8A-4147-A177-3AD203B41FA5}">
                      <a16:colId xmlns:a16="http://schemas.microsoft.com/office/drawing/2014/main" val="313678012"/>
                    </a:ext>
                  </a:extLst>
                </a:gridCol>
                <a:gridCol w="1185656">
                  <a:extLst>
                    <a:ext uri="{9D8B030D-6E8A-4147-A177-3AD203B41FA5}">
                      <a16:colId xmlns:a16="http://schemas.microsoft.com/office/drawing/2014/main" val="2608186818"/>
                    </a:ext>
                  </a:extLst>
                </a:gridCol>
                <a:gridCol w="1016277">
                  <a:extLst>
                    <a:ext uri="{9D8B030D-6E8A-4147-A177-3AD203B41FA5}">
                      <a16:colId xmlns:a16="http://schemas.microsoft.com/office/drawing/2014/main" val="2546473308"/>
                    </a:ext>
                  </a:extLst>
                </a:gridCol>
                <a:gridCol w="1208754">
                  <a:extLst>
                    <a:ext uri="{9D8B030D-6E8A-4147-A177-3AD203B41FA5}">
                      <a16:colId xmlns:a16="http://schemas.microsoft.com/office/drawing/2014/main" val="1670892111"/>
                    </a:ext>
                  </a:extLst>
                </a:gridCol>
                <a:gridCol w="823800">
                  <a:extLst>
                    <a:ext uri="{9D8B030D-6E8A-4147-A177-3AD203B41FA5}">
                      <a16:colId xmlns:a16="http://schemas.microsoft.com/office/drawing/2014/main" val="3435653667"/>
                    </a:ext>
                  </a:extLst>
                </a:gridCol>
                <a:gridCol w="1054772">
                  <a:extLst>
                    <a:ext uri="{9D8B030D-6E8A-4147-A177-3AD203B41FA5}">
                      <a16:colId xmlns:a16="http://schemas.microsoft.com/office/drawing/2014/main" val="3028683760"/>
                    </a:ext>
                  </a:extLst>
                </a:gridCol>
                <a:gridCol w="1166878">
                  <a:extLst>
                    <a:ext uri="{9D8B030D-6E8A-4147-A177-3AD203B41FA5}">
                      <a16:colId xmlns:a16="http://schemas.microsoft.com/office/drawing/2014/main" val="1169166454"/>
                    </a:ext>
                  </a:extLst>
                </a:gridCol>
                <a:gridCol w="1158239">
                  <a:extLst>
                    <a:ext uri="{9D8B030D-6E8A-4147-A177-3AD203B41FA5}">
                      <a16:colId xmlns:a16="http://schemas.microsoft.com/office/drawing/2014/main" val="974011360"/>
                    </a:ext>
                  </a:extLst>
                </a:gridCol>
              </a:tblGrid>
              <a:tr h="11046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Конкурс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Прием заявок до*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Резуль</a:t>
                      </a:r>
                      <a:r>
                        <a:rPr lang="ru-RU" dirty="0"/>
                        <a:t>-таты</a:t>
                      </a:r>
                      <a:r>
                        <a:rPr lang="ru-RU"/>
                        <a:t>, дата*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Длитель-ность</a:t>
                      </a:r>
                      <a:r>
                        <a:rPr lang="ru-RU" dirty="0"/>
                        <a:t> проекта, лет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в год, млн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команды (с </a:t>
                      </a:r>
                      <a:r>
                        <a:rPr lang="ru-RU" dirty="0" err="1"/>
                        <a:t>руково-дителем</a:t>
                      </a:r>
                      <a:r>
                        <a:rPr lang="ru-RU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Про-цент </a:t>
                      </a:r>
                      <a:r>
                        <a:rPr lang="ru-RU" dirty="0" err="1"/>
                        <a:t>моло</a:t>
                      </a:r>
                      <a:r>
                        <a:rPr lang="ru-RU" dirty="0"/>
                        <a:t>-дых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Возраст </a:t>
                      </a:r>
                      <a:r>
                        <a:rPr lang="ru-RU" dirty="0" err="1"/>
                        <a:t>руково-дителя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Публика-</a:t>
                      </a:r>
                      <a:r>
                        <a:rPr lang="ru-RU" dirty="0" err="1"/>
                        <a:t>ций</a:t>
                      </a:r>
                      <a:r>
                        <a:rPr lang="ru-RU" dirty="0"/>
                        <a:t> за 5 лет для заявки 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Публика-</a:t>
                      </a:r>
                      <a:r>
                        <a:rPr lang="ru-RU" dirty="0" err="1"/>
                        <a:t>ций</a:t>
                      </a:r>
                      <a:r>
                        <a:rPr lang="ru-RU" dirty="0"/>
                        <a:t> по итогам **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8497578"/>
                  </a:ext>
                </a:extLst>
              </a:tr>
              <a:tr h="339884">
                <a:tc>
                  <a:txBody>
                    <a:bodyPr/>
                    <a:lstStyle/>
                    <a:p>
                      <a:r>
                        <a:rPr lang="ru-RU" dirty="0"/>
                        <a:t>Молодые ученые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8912"/>
                  </a:ext>
                </a:extLst>
              </a:tr>
              <a:tr h="339884">
                <a:tc>
                  <a:txBody>
                    <a:bodyPr/>
                    <a:lstStyle/>
                    <a:p>
                      <a:r>
                        <a:rPr lang="ru-RU" dirty="0"/>
                        <a:t>Молодые (группы)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864087"/>
                  </a:ext>
                </a:extLst>
              </a:tr>
              <a:tr h="339884">
                <a:tc>
                  <a:txBody>
                    <a:bodyPr/>
                    <a:lstStyle/>
                    <a:p>
                      <a:r>
                        <a:rPr lang="ru-RU" dirty="0"/>
                        <a:t>Малые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851892"/>
                  </a:ext>
                </a:extLst>
              </a:tr>
              <a:tr h="339884">
                <a:tc>
                  <a:txBody>
                    <a:bodyPr/>
                    <a:lstStyle/>
                    <a:p>
                      <a:r>
                        <a:rPr lang="ru-RU" dirty="0"/>
                        <a:t>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01.04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68492"/>
                  </a:ext>
                </a:extLst>
              </a:tr>
              <a:tr h="339884">
                <a:tc>
                  <a:txBody>
                    <a:bodyPr/>
                    <a:lstStyle/>
                    <a:p>
                      <a:r>
                        <a:rPr lang="ru-RU" dirty="0"/>
                        <a:t>Мал. группы (рег.) 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05038"/>
                  </a:ext>
                </a:extLst>
              </a:tr>
              <a:tr h="339884">
                <a:tc>
                  <a:txBody>
                    <a:bodyPr/>
                    <a:lstStyle/>
                    <a:p>
                      <a:r>
                        <a:rPr lang="ru-RU" dirty="0"/>
                        <a:t>Группы (регион.) 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78040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r>
                        <a:rPr lang="ru-RU" dirty="0"/>
                        <a:t>Международные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0305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7BF60DC-50E2-4D11-BC62-B1DC31D2A9D1}"/>
              </a:ext>
            </a:extLst>
          </p:cNvPr>
          <p:cNvSpPr txBox="1"/>
          <p:nvPr/>
        </p:nvSpPr>
        <p:spPr>
          <a:xfrm>
            <a:off x="137160" y="6007584"/>
            <a:ext cx="1187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даты на примере 2021 г., в 2022 могут отличаться; ** </a:t>
            </a:r>
            <a:r>
              <a:rPr lang="en-US" dirty="0"/>
              <a:t>Web of Science Core Collection </a:t>
            </a:r>
            <a:r>
              <a:rPr lang="ru-RU" dirty="0"/>
              <a:t>и </a:t>
            </a:r>
            <a:r>
              <a:rPr lang="en-US" dirty="0"/>
              <a:t>Scopus</a:t>
            </a:r>
            <a:r>
              <a:rPr lang="ru-RU" dirty="0"/>
              <a:t>; *** Республика Коми в 2021 году не участвовала; **** зависит от страны.</a:t>
            </a:r>
          </a:p>
        </p:txBody>
      </p:sp>
    </p:spTree>
    <p:extLst>
      <p:ext uri="{BB962C8B-B14F-4D97-AF65-F5344CB8AC3E}">
        <p14:creationId xmlns:p14="http://schemas.microsoft.com/office/powerpoint/2010/main" val="232888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5F1C-5617-47C1-A57B-9FA323498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10" y="889001"/>
            <a:ext cx="11727180" cy="139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Агрегатор информации о грантовой поддержке исследователей (116</a:t>
            </a:r>
            <a:r>
              <a:rPr lang="en-US" dirty="0"/>
              <a:t> </a:t>
            </a:r>
            <a:r>
              <a:rPr lang="ru-RU" dirty="0"/>
              <a:t>научных фондов):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https://funds.riep.ru/funds/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7806C51-59E0-44B8-BB14-11500B703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94" y="1892336"/>
            <a:ext cx="7253705" cy="4928198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9BCC01AA-DC9C-4185-956A-8A730716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37466"/>
            <a:ext cx="11938000" cy="783802"/>
          </a:xfrm>
        </p:spPr>
        <p:txBody>
          <a:bodyPr>
            <a:noAutofit/>
          </a:bodyPr>
          <a:lstStyle/>
          <a:p>
            <a:pPr algn="ctr"/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Другие научные фонды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64317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5F1C-5617-47C1-A57B-9FA323498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5" y="2614086"/>
            <a:ext cx="2381250" cy="607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Номинации</a:t>
            </a:r>
            <a:endParaRPr lang="ru-RU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9BCC01AA-DC9C-4185-956A-8A730716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0" y="37466"/>
            <a:ext cx="9734550" cy="783802"/>
          </a:xfrm>
        </p:spPr>
        <p:txBody>
          <a:bodyPr>
            <a:noAutofit/>
          </a:bodyPr>
          <a:lstStyle/>
          <a:p>
            <a:pPr algn="ctr"/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Гранты Русского географического общества</a:t>
            </a:r>
            <a:endParaRPr lang="ru-RU" sz="3200" b="1" dirty="0"/>
          </a:p>
        </p:txBody>
      </p:sp>
      <p:pic>
        <p:nvPicPr>
          <p:cNvPr id="1026" name="Picture 2" descr="Русское географическое общество — Википедия">
            <a:extLst>
              <a:ext uri="{FF2B5EF4-FFF2-40B4-BE49-F238E27FC236}">
                <a16:creationId xmlns:a16="http://schemas.microsoft.com/office/drawing/2014/main" id="{6A02238C-6D59-41A7-9753-74A6D0867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33108"/>
            <a:ext cx="23812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50A07C8-D859-4778-B4F3-411854C3A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130814"/>
              </p:ext>
            </p:extLst>
          </p:nvPr>
        </p:nvGraphicFramePr>
        <p:xfrm>
          <a:off x="291750" y="2917827"/>
          <a:ext cx="11608499" cy="4063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Объект 2">
            <a:extLst>
              <a:ext uri="{FF2B5EF4-FFF2-40B4-BE49-F238E27FC236}">
                <a16:creationId xmlns:a16="http://schemas.microsoft.com/office/drawing/2014/main" id="{C281EF44-E611-4F62-A101-036FE6EF85DC}"/>
              </a:ext>
            </a:extLst>
          </p:cNvPr>
          <p:cNvSpPr txBox="1">
            <a:spLocks/>
          </p:cNvSpPr>
          <p:nvPr/>
        </p:nvSpPr>
        <p:spPr>
          <a:xfrm>
            <a:off x="2667000" y="733108"/>
            <a:ext cx="9163050" cy="1809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/>
              <a:t>Сайт: </a:t>
            </a:r>
            <a:r>
              <a:rPr lang="en-US" dirty="0">
                <a:hlinkClick r:id="rId8"/>
              </a:rPr>
              <a:t>https://www.rgo.ru/ru/granty/o-grantah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/>
              <a:t>Сроки приёма заявок в 2021 г.: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- гранты региональных отделений РГО</a:t>
            </a:r>
            <a:r>
              <a:rPr lang="en-US" dirty="0"/>
              <a:t>: 1</a:t>
            </a:r>
            <a:r>
              <a:rPr lang="ru-RU" dirty="0"/>
              <a:t>6 сентября - 23 октября</a:t>
            </a:r>
          </a:p>
          <a:p>
            <a:pPr>
              <a:buFontTx/>
              <a:buChar char="-"/>
            </a:pPr>
            <a:r>
              <a:rPr lang="ru-RU" dirty="0"/>
              <a:t>инициативные гранты: 16 сентября - 1 ноября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/>
              <a:t>Предельное финансирование молодежных проектов: </a:t>
            </a:r>
            <a:r>
              <a:rPr lang="ru-RU" dirty="0"/>
              <a:t>700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88469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FA3EC53-3B2F-4C0A-9554-26C67A5DD09F}"/>
              </a:ext>
            </a:extLst>
          </p:cNvPr>
          <p:cNvSpPr txBox="1">
            <a:spLocks/>
          </p:cNvSpPr>
          <p:nvPr/>
        </p:nvSpPr>
        <p:spPr>
          <a:xfrm>
            <a:off x="99060" y="2145665"/>
            <a:ext cx="11993880" cy="1876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212529"/>
                </a:solidFill>
                <a:latin typeface="Gilroy"/>
              </a:rPr>
              <a:t>Часть 2</a:t>
            </a:r>
            <a:br>
              <a:rPr lang="ru-RU" b="1" dirty="0">
                <a:solidFill>
                  <a:srgbClr val="212529"/>
                </a:solidFill>
                <a:latin typeface="Gilroy"/>
              </a:rPr>
            </a:br>
            <a:r>
              <a:rPr lang="ru-RU" b="1" dirty="0">
                <a:solidFill>
                  <a:srgbClr val="212529"/>
                </a:solidFill>
                <a:latin typeface="Gilroy"/>
              </a:rPr>
              <a:t>Стажировки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98981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19C0-5E51-424F-82CB-96F731867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72" y="1151466"/>
            <a:ext cx="11740055" cy="5105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Информацию о стажировках (а также грантах и конкурсах) можно найти на </a:t>
            </a:r>
            <a:r>
              <a:rPr lang="ru-RU" b="1" dirty="0"/>
              <a:t>сайтах-агрегаторах</a:t>
            </a:r>
            <a:r>
              <a:rPr lang="ru-RU" dirty="0"/>
              <a:t>:</a:t>
            </a:r>
          </a:p>
          <a:p>
            <a:r>
              <a:rPr lang="en-US" dirty="0"/>
              <a:t>vsekonkursy.ru</a:t>
            </a:r>
            <a:endParaRPr lang="ru-RU" dirty="0"/>
          </a:p>
          <a:p>
            <a:r>
              <a:rPr lang="en-US" dirty="0"/>
              <a:t>konkursgrant.ru/</a:t>
            </a:r>
            <a:r>
              <a:rPr lang="en-US" dirty="0" err="1"/>
              <a:t>index.php</a:t>
            </a:r>
            <a:endParaRPr lang="ru-RU" dirty="0"/>
          </a:p>
          <a:p>
            <a:r>
              <a:rPr lang="en-US" dirty="0"/>
              <a:t>rsci.ru/grants</a:t>
            </a:r>
          </a:p>
          <a:p>
            <a:r>
              <a:rPr lang="en-US" dirty="0"/>
              <a:t>science-community.org</a:t>
            </a:r>
            <a:endParaRPr lang="ru-RU" dirty="0"/>
          </a:p>
          <a:p>
            <a:r>
              <a:rPr lang="en-US" dirty="0"/>
              <a:t>st-gr.com</a:t>
            </a:r>
            <a:endParaRPr lang="ru-RU" dirty="0"/>
          </a:p>
          <a:p>
            <a:r>
              <a:rPr lang="ru-RU" dirty="0"/>
              <a:t>и др.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Кроме того, есть тематические сайты по областям науки. </a:t>
            </a:r>
          </a:p>
          <a:p>
            <a:pPr marL="0" indent="0">
              <a:buNone/>
            </a:pPr>
            <a:r>
              <a:rPr lang="ru-RU" dirty="0"/>
              <a:t>Например, </a:t>
            </a:r>
            <a:r>
              <a:rPr lang="ru-RU" b="1" dirty="0" err="1"/>
              <a:t>Демоскоп</a:t>
            </a:r>
            <a:r>
              <a:rPr lang="ru-RU" b="1" dirty="0"/>
              <a:t> </a:t>
            </a:r>
            <a:r>
              <a:rPr lang="en-US" b="1" dirty="0"/>
              <a:t>Weekly </a:t>
            </a:r>
            <a:r>
              <a:rPr lang="ru-RU" dirty="0"/>
              <a:t>публикует информацию, связанную со стажировками и конкурсами для демографов: </a:t>
            </a:r>
            <a:r>
              <a:rPr lang="en-US" dirty="0">
                <a:hlinkClick r:id="rId2"/>
              </a:rPr>
              <a:t>http://www.demoscope.ru/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2A3ED30-55D1-48C1-8E95-50789010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37466"/>
            <a:ext cx="11938000" cy="783802"/>
          </a:xfrm>
        </p:spPr>
        <p:txBody>
          <a:bodyPr>
            <a:noAutofit/>
          </a:bodyPr>
          <a:lstStyle/>
          <a:p>
            <a:pPr algn="ctr"/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Информация о стажировках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8597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52390-29F4-4C66-921C-80A7B28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21" y="108708"/>
            <a:ext cx="9812867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Программа стажировок работников и аспирантов российских вузов и научных организаций в НИУ ВШЭ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9999B-9BD8-4D9B-BE88-7F3B1961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1" y="1981200"/>
            <a:ext cx="11480800" cy="47760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https://internship.hse.ru/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Стажер участвует в исследовательских проектах принимающего подразделения и может посещать занятия для студентов образовательных программ принимающего подразделения. </a:t>
            </a:r>
          </a:p>
          <a:p>
            <a:pPr marL="0" indent="0">
              <a:buNone/>
            </a:pPr>
            <a:r>
              <a:rPr lang="ru-RU" dirty="0"/>
              <a:t>Стажер посещает занятия на разных образовательных программах (в том числе программах повышения квалификации, организуемых для работников НИУ ВШЭ).</a:t>
            </a:r>
          </a:p>
          <a:p>
            <a:pPr marL="0" indent="0">
              <a:buNone/>
            </a:pPr>
            <a:r>
              <a:rPr lang="ru-RU" dirty="0"/>
              <a:t>Стажер может бесплатно пользоваться: </a:t>
            </a:r>
          </a:p>
          <a:p>
            <a:pPr>
              <a:buFontTx/>
              <a:buChar char="-"/>
            </a:pPr>
            <a:r>
              <a:rPr lang="ru-RU" dirty="0"/>
              <a:t>учебно-научными материалами, офисным, специальным научным оборудованием и вычислительными ресурсами принимающего подразделения НИУ ВШЭ; </a:t>
            </a:r>
          </a:p>
          <a:p>
            <a:pPr>
              <a:buFontTx/>
              <a:buChar char="-"/>
            </a:pPr>
            <a:r>
              <a:rPr lang="ru-RU" dirty="0"/>
              <a:t>фондами библиотеки, базами данных, учебной материально-технической базой НИУ ВШЭ (учебные аудитории, компьютерные классы и т.п.)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167143F-8562-4D12-A3AA-3B740342E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2" y="53241"/>
            <a:ext cx="1497429" cy="148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61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ABC98C45-B039-4F7D-94D3-3E48938F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" y="2145665"/>
            <a:ext cx="11993880" cy="1876002"/>
          </a:xfrm>
        </p:spPr>
        <p:txBody>
          <a:bodyPr>
            <a:normAutofit/>
          </a:bodyPr>
          <a:lstStyle/>
          <a:p>
            <a:pPr algn="ctr"/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Часть 1</a:t>
            </a:r>
            <a:br>
              <a:rPr lang="ru-RU" b="1" i="0" dirty="0">
                <a:solidFill>
                  <a:srgbClr val="212529"/>
                </a:solidFill>
                <a:effectLst/>
                <a:latin typeface="Gilroy"/>
              </a:rPr>
            </a:br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Гранты научных фондов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51472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52390-29F4-4C66-921C-80A7B28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21" y="108708"/>
            <a:ext cx="9812867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Программа стажировок работников и аспирантов российских вузов и научных организаций в НИУ ВШЭ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9999B-9BD8-4D9B-BE88-7F3B1961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92" y="1833880"/>
            <a:ext cx="11760608" cy="49154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Стажерам выплачивается </a:t>
            </a:r>
            <a:r>
              <a:rPr lang="ru-RU" b="1" dirty="0"/>
              <a:t>вознаграждение из расчета 30 000 рублей в месяц</a:t>
            </a:r>
            <a:r>
              <a:rPr lang="ru-RU" dirty="0"/>
              <a:t>, включая НДФЛ (единовременно в течение 30 рабочих дней после окончания стажировки). </a:t>
            </a:r>
          </a:p>
          <a:p>
            <a:pPr marL="0" indent="0">
              <a:buNone/>
            </a:pPr>
            <a:r>
              <a:rPr lang="ru-RU" dirty="0"/>
              <a:t>Вышка предлагает платное проживание в общежитии (в комнате не более двух человек) при наличии свободных мест для стажеров. В отношении наиболее перспективных заявок — возмещение расходов по однократному проезду из места проживания стажера и обратно, а также полное или частичное возмещение расходов по проживанию стажера.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Как принять участие в программе:</a:t>
            </a:r>
          </a:p>
          <a:p>
            <a:pPr marL="0" indent="0">
              <a:buNone/>
            </a:pPr>
            <a:r>
              <a:rPr lang="ru-RU" dirty="0"/>
              <a:t>1. Заручиться согласием будущего руководителя стажировки </a:t>
            </a:r>
          </a:p>
          <a:p>
            <a:pPr marL="0" indent="0">
              <a:buNone/>
            </a:pPr>
            <a:r>
              <a:rPr lang="ru-RU" dirty="0"/>
              <a:t>2. Договориться о стажировке с руководством своей организации </a:t>
            </a:r>
          </a:p>
          <a:p>
            <a:pPr marL="0" indent="0">
              <a:buNone/>
            </a:pPr>
            <a:r>
              <a:rPr lang="ru-RU" dirty="0"/>
              <a:t>3. Согласовать программу стажировки </a:t>
            </a:r>
          </a:p>
          <a:p>
            <a:pPr marL="0" indent="0">
              <a:buNone/>
            </a:pPr>
            <a:r>
              <a:rPr lang="ru-RU" dirty="0"/>
              <a:t>4. Подготовить документы и дождаться подтверждения о получении письма </a:t>
            </a:r>
          </a:p>
          <a:p>
            <a:pPr marL="0" indent="0">
              <a:buNone/>
            </a:pPr>
            <a:r>
              <a:rPr lang="ru-RU" dirty="0"/>
              <a:t>5. Дождаться решения по заявке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167143F-8562-4D12-A3AA-3B740342E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2" y="53241"/>
            <a:ext cx="1497429" cy="148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1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52390-29F4-4C66-921C-80A7B28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21" y="108708"/>
            <a:ext cx="9812867" cy="1325563"/>
          </a:xfrm>
        </p:spPr>
        <p:txBody>
          <a:bodyPr>
            <a:normAutofit/>
          </a:bodyPr>
          <a:lstStyle/>
          <a:p>
            <a:r>
              <a:rPr lang="ru-RU" b="1" dirty="0"/>
              <a:t>Программа привлечения</a:t>
            </a:r>
            <a:br>
              <a:rPr lang="ru-RU" b="1" dirty="0"/>
            </a:br>
            <a:r>
              <a:rPr lang="ru-RU" b="1" dirty="0"/>
              <a:t>российских </a:t>
            </a:r>
            <a:r>
              <a:rPr lang="ru-RU" b="1" dirty="0" err="1"/>
              <a:t>постдоков</a:t>
            </a:r>
            <a:r>
              <a:rPr lang="ru-RU" b="1" dirty="0"/>
              <a:t> в НИУ ВШЭ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9999B-9BD8-4D9B-BE88-7F3B1961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92" y="1833880"/>
            <a:ext cx="11760608" cy="49154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https://postdocru.hse.ru/</a:t>
            </a:r>
            <a:endParaRPr lang="ru-RU" dirty="0"/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</a:rPr>
              <a:t>На сайте размещается список вакансий.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</a:rPr>
              <a:t>Возрастное ограничение для участников – 39 лет.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</a:rPr>
              <a:t>Программа рассчитана на один год с возможностью продления.</a:t>
            </a:r>
          </a:p>
          <a:p>
            <a:pPr marL="0" indent="0" algn="l">
              <a:buNone/>
            </a:pPr>
            <a:r>
              <a:rPr lang="ru-RU" b="0" i="0" dirty="0" err="1">
                <a:solidFill>
                  <a:srgbClr val="000000"/>
                </a:solidFill>
                <a:effectLst/>
              </a:rPr>
              <a:t>Постдокам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обеспечиваются следующие условия: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</a:rPr>
              <a:t>оплата стоимости проезда раз в год из места проживания в НИУ ВШЭ и обратно;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</a:rPr>
              <a:t>проживание в общежитии (в комнате не более двух человек) для сотрудников в кампусах Перми и Нижнего Новгорода.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</a:rPr>
              <a:t>Зарплата </a:t>
            </a:r>
            <a:r>
              <a:rPr lang="ru-RU" dirty="0" err="1">
                <a:solidFill>
                  <a:srgbClr val="000000"/>
                </a:solidFill>
              </a:rPr>
              <a:t>постдоков</a:t>
            </a:r>
            <a:r>
              <a:rPr lang="ru-RU" dirty="0">
                <a:solidFill>
                  <a:srgbClr val="000000"/>
                </a:solidFill>
              </a:rPr>
              <a:t> в подразделениях НИУ ВШЭ в Москве составит 110 000 рублей (включая НДФЛ), в подразделениях НИУ ВШЭ в Санкт Петербурге – 90 000 рублей, в Нижнем Новгороде и Перми – 70 000 рублей.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167143F-8562-4D12-A3AA-3B740342E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2" y="53241"/>
            <a:ext cx="1497429" cy="148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277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52390-29F4-4C66-921C-80A7B28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21" y="108708"/>
            <a:ext cx="9812867" cy="1325563"/>
          </a:xfrm>
        </p:spPr>
        <p:txBody>
          <a:bodyPr>
            <a:normAutofit/>
          </a:bodyPr>
          <a:lstStyle/>
          <a:p>
            <a:r>
              <a:rPr lang="ru-RU" b="1" dirty="0"/>
              <a:t>Стажировки в Европейском университете в Санкт-Петербурге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9999B-9BD8-4D9B-BE88-7F3B1961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1676400"/>
            <a:ext cx="1187704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https://fellowship.eusp.org/</a:t>
            </a:r>
            <a:endParaRPr lang="ru-RU" dirty="0"/>
          </a:p>
          <a:p>
            <a:pPr marL="0" indent="0">
              <a:spcBef>
                <a:spcPts val="600"/>
              </a:spcBef>
              <a:buNone/>
            </a:pPr>
            <a:r>
              <a:rPr lang="ru-RU" b="1" dirty="0"/>
              <a:t>Длительность</a:t>
            </a:r>
            <a:r>
              <a:rPr lang="ru-RU" dirty="0"/>
              <a:t>: от 1 до 4 месяцев.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/>
              <a:t>Цели стажировки</a:t>
            </a:r>
            <a:r>
              <a:rPr lang="ru-RU" dirty="0"/>
              <a:t>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/>
              <a:t>провести исследование и написать статью,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/>
              <a:t>сделать анализ данных и представить доклад на заседании исследовательского центра ЕУСПб,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/>
              <a:t>посетить занятия лучших профессоров и преподавателей ЕУ, разработать свой авторский курс,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/>
              <a:t>научиться подавать грантовые конкурсные заявки в российские и международные институции и фонды.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Обязательной частью прохождения нашей Программы являются 2 учебных курса: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/>
              <a:t>по актуальным проблемам гуманитарного знания и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/>
              <a:t>по современным технологиям академических презентаций и публикационных стратегий.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Участником может стать </a:t>
            </a:r>
            <a:r>
              <a:rPr lang="ru-RU" b="1" dirty="0"/>
              <a:t>аспирант 2−3 года обучения, кандидат или доктор наук, либо обладатель степени </a:t>
            </a:r>
            <a:r>
              <a:rPr lang="ru-RU" b="1" dirty="0" err="1"/>
              <a:t>PhD</a:t>
            </a:r>
            <a:r>
              <a:rPr lang="ru-RU" b="1" dirty="0"/>
              <a:t>, </a:t>
            </a:r>
            <a:r>
              <a:rPr lang="ru-RU" dirty="0"/>
              <a:t>за исключением постоянно проживающих в Санкт-Петербурге и Ленинградской области.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dirty="0"/>
              <a:t>Помимо экономических подразделений в ЕУСПб есть </a:t>
            </a:r>
            <a:r>
              <a:rPr lang="ru-RU" b="1" i="0" dirty="0">
                <a:effectLst/>
              </a:rPr>
              <a:t>Исследовательский центр энергетической политики </a:t>
            </a:r>
            <a:r>
              <a:rPr lang="ru-RU" b="0" i="0" dirty="0">
                <a:effectLst/>
              </a:rPr>
              <a:t>и международных отношений.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80B59D-2626-4B0A-A8C5-B4C48DA89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" y="100740"/>
            <a:ext cx="1324303" cy="133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282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52390-29F4-4C66-921C-80A7B288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21" y="108708"/>
            <a:ext cx="9812867" cy="1325563"/>
          </a:xfrm>
        </p:spPr>
        <p:txBody>
          <a:bodyPr>
            <a:normAutofit/>
          </a:bodyPr>
          <a:lstStyle/>
          <a:p>
            <a:r>
              <a:rPr lang="ru-RU" b="1" dirty="0"/>
              <a:t>Стажировки в Европейском университете в Санкт-Петербурге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9999B-9BD8-4D9B-BE88-7F3B1961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8" y="1757680"/>
            <a:ext cx="12004142" cy="486156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dirty="0"/>
              <a:t>Полная стоимость программы </a:t>
            </a:r>
            <a:r>
              <a:rPr lang="ru-RU" b="1" dirty="0"/>
              <a:t>20 000 рублей за весь срок обучения. </a:t>
            </a:r>
            <a:r>
              <a:rPr lang="ru-RU" dirty="0"/>
              <a:t>Однако по результатам конкурсного отбора можно получить скидку на обучение до 95% полной стоимости и стипендию в размере 60 000 рублей в месяц.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dirty="0"/>
              <a:t>Для участия в конкурсе необходимо прислать через форму «Подать заявку» или на почту (fellowship@eu.spb.ru) </a:t>
            </a:r>
            <a:r>
              <a:rPr lang="ru-RU" b="1" dirty="0"/>
              <a:t>следующие документы</a:t>
            </a:r>
            <a:r>
              <a:rPr lang="ru-RU" dirty="0"/>
              <a:t>: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/>
              <a:t>Описание планируемого проекта с мотивационной частью, указывающей на место программы в планах дальнейшей научной и образовательной карьеры поступающего с указанием (предварительно) времени пребывания в Европейском и срока стажировки (от 1 до 4 месяцев)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 err="1"/>
              <a:t>Curriculum</a:t>
            </a:r>
            <a:r>
              <a:rPr lang="ru-RU" dirty="0"/>
              <a:t> </a:t>
            </a:r>
            <a:r>
              <a:rPr lang="ru-RU" dirty="0" err="1"/>
              <a:t>vitae</a:t>
            </a:r>
            <a:r>
              <a:rPr lang="ru-RU" dirty="0"/>
              <a:t> (краткая автобиография) поступающего.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/>
              <a:t>Рекомендательное письмо от научного руководителя, либо руководителя подразделения научно-образовательной организации, в которой работает поступающий, либо от ученого, знающего поступающего по его работе.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b="1" dirty="0"/>
              <a:t>Срок подачи документов </a:t>
            </a:r>
            <a:r>
              <a:rPr lang="ru-RU" dirty="0"/>
              <a:t>для участия в конкурсе 2021−2022 учебного года — 10 мая 2021 года (включительно). Информирование о результатах конкурса — до 10 июня 2021 года.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dirty="0">
                <a:solidFill>
                  <a:srgbClr val="333333"/>
                </a:solidFill>
                <a:latin typeface="-apple-system"/>
              </a:rPr>
              <a:t>В ЕУ СПб есть И</a:t>
            </a:r>
            <a:r>
              <a:rPr lang="ru-RU" b="0" i="0" dirty="0">
                <a:solidFill>
                  <a:srgbClr val="333333"/>
                </a:solidFill>
                <a:effectLst/>
                <a:latin typeface="-apple-system"/>
              </a:rPr>
              <a:t>сследовательский центр </a:t>
            </a:r>
            <a:r>
              <a:rPr lang="ru-RU" b="1" i="0" dirty="0">
                <a:solidFill>
                  <a:srgbClr val="333333"/>
                </a:solidFill>
                <a:effectLst/>
                <a:latin typeface="-apple-system"/>
              </a:rPr>
              <a:t>энергетической политики</a:t>
            </a:r>
            <a:r>
              <a:rPr lang="ru-RU" b="0" i="0" dirty="0">
                <a:solidFill>
                  <a:srgbClr val="333333"/>
                </a:solidFill>
                <a:effectLst/>
                <a:latin typeface="-apple-system"/>
              </a:rPr>
              <a:t> и международных отношений.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80B59D-2626-4B0A-A8C5-B4C48DA89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" y="100740"/>
            <a:ext cx="1324303" cy="133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899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FA3EC53-3B2F-4C0A-9554-26C67A5DD09F}"/>
              </a:ext>
            </a:extLst>
          </p:cNvPr>
          <p:cNvSpPr txBox="1">
            <a:spLocks/>
          </p:cNvSpPr>
          <p:nvPr/>
        </p:nvSpPr>
        <p:spPr>
          <a:xfrm>
            <a:off x="99060" y="2145665"/>
            <a:ext cx="11993880" cy="1876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212529"/>
                </a:solidFill>
                <a:latin typeface="Gilroy"/>
              </a:rPr>
              <a:t>Часть 3</a:t>
            </a:r>
            <a:br>
              <a:rPr lang="ru-RU" b="1" dirty="0">
                <a:solidFill>
                  <a:srgbClr val="212529"/>
                </a:solidFill>
                <a:latin typeface="Gilroy"/>
              </a:rPr>
            </a:br>
            <a:r>
              <a:rPr lang="ru-RU" b="1" dirty="0">
                <a:solidFill>
                  <a:srgbClr val="212529"/>
                </a:solidFill>
                <a:latin typeface="Gilroy"/>
              </a:rPr>
              <a:t>Другие конкурсы, премии и стипендии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1092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97" y="365125"/>
            <a:ext cx="11992303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Гранты Президента Российской Федерации для государственной поддержки молодых российских ученых и по государственной поддержке ведущих научных школ Российской Федерации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6ADE289-2AD8-460C-AD4F-08A1AE8E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8" y="2141536"/>
            <a:ext cx="8673370" cy="443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https://grants.extech.ru/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Конкурсы:</a:t>
            </a:r>
          </a:p>
          <a:p>
            <a:r>
              <a:rPr lang="ru-RU" dirty="0"/>
              <a:t>Конкурсы молодых кандидатов наук</a:t>
            </a:r>
          </a:p>
          <a:p>
            <a:r>
              <a:rPr lang="ru-RU" dirty="0"/>
              <a:t>Конкурсы молодых докторов наук</a:t>
            </a:r>
          </a:p>
          <a:p>
            <a:r>
              <a:rPr lang="ru-RU" dirty="0"/>
              <a:t>Конкурсы научных школ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последние годы меньше участников. Следовательно, больше шансов победить.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D505ED-4B71-4E8A-A378-90221CF01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527" y="2054936"/>
            <a:ext cx="2232178" cy="443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09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0"/>
            <a:ext cx="11992303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Гранты Президента Российской Федерации.</a:t>
            </a:r>
            <a:br>
              <a:rPr lang="ru-RU" sz="3200" b="1" dirty="0"/>
            </a:br>
            <a:r>
              <a:rPr lang="ru-RU" sz="3200" b="1" dirty="0"/>
              <a:t>Конкурс молодых кандидатов наук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6ADE289-2AD8-460C-AD4F-08A1AE8E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159933"/>
            <a:ext cx="11892454" cy="55625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0" i="0" dirty="0">
                <a:effectLst/>
              </a:rPr>
              <a:t>Гранты выделяются на </a:t>
            </a:r>
            <a:r>
              <a:rPr lang="ru-RU" sz="2400" b="1" i="0" dirty="0">
                <a:effectLst/>
              </a:rPr>
              <a:t>2-летний срок </a:t>
            </a:r>
            <a:r>
              <a:rPr lang="ru-RU" sz="2400" b="0" i="0" dirty="0">
                <a:effectLst/>
              </a:rPr>
              <a:t>для проведения научных исследований </a:t>
            </a:r>
            <a:r>
              <a:rPr lang="ru-RU" sz="2400" b="1" i="0" dirty="0">
                <a:effectLst/>
              </a:rPr>
              <a:t>кандидатам наук</a:t>
            </a:r>
            <a:r>
              <a:rPr lang="ru-RU" sz="2400" b="0" i="0" dirty="0">
                <a:effectLst/>
              </a:rPr>
              <a:t> - в размере </a:t>
            </a:r>
            <a:r>
              <a:rPr lang="ru-RU" sz="2400" b="1" i="0" dirty="0">
                <a:effectLst/>
              </a:rPr>
              <a:t>600 тыс. рублей ежегодно</a:t>
            </a:r>
            <a:r>
              <a:rPr lang="ru-RU" sz="2400" b="0" i="0" dirty="0">
                <a:effectLst/>
              </a:rPr>
              <a:t>, включая оплату их труда и труда соисполнителей. 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В число соисполнителей должно входить </a:t>
            </a:r>
            <a:r>
              <a:rPr lang="ru-RU" sz="2400" b="1" i="0" dirty="0">
                <a:effectLst/>
              </a:rPr>
              <a:t>не менее одного молодого ученого</a:t>
            </a:r>
            <a:r>
              <a:rPr lang="ru-RU" sz="2400" b="0" i="0" dirty="0">
                <a:effectLst/>
              </a:rPr>
              <a:t>, студента, аспиранта. Размер оплаты труда кандидата наук и его соисполнителей не может превышать </a:t>
            </a:r>
            <a:r>
              <a:rPr lang="ru-RU" sz="2400" b="1" i="0" dirty="0">
                <a:effectLst/>
              </a:rPr>
              <a:t>360 тыс. рублей в год.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В 2021 году </a:t>
            </a:r>
            <a:r>
              <a:rPr lang="ru-RU" sz="2400" b="1" i="0" dirty="0">
                <a:effectLst/>
              </a:rPr>
              <a:t>прием заявок </a:t>
            </a:r>
            <a:r>
              <a:rPr lang="ru-RU" sz="2400" b="0" i="0" dirty="0">
                <a:effectLst/>
              </a:rPr>
              <a:t>завершен 7 октября. Результаты конкурса объявлены в декабре 2021 года. Всего 400 грантов (по социальным и гуманитарным наукам – 45).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Требования: </a:t>
            </a:r>
          </a:p>
          <a:p>
            <a:pPr algn="just"/>
            <a:r>
              <a:rPr lang="ru-RU" sz="2400" b="1" i="0" dirty="0">
                <a:effectLst/>
              </a:rPr>
              <a:t>не достигшие 35 лет </a:t>
            </a:r>
            <a:r>
              <a:rPr lang="ru-RU" sz="2400" b="0" i="0" dirty="0">
                <a:effectLst/>
              </a:rPr>
              <a:t>на момент окончания гранта, 1989 года рождения и моложе учены</a:t>
            </a:r>
            <a:r>
              <a:rPr lang="ru-RU" sz="2400" dirty="0"/>
              <a:t>е</a:t>
            </a:r>
            <a:r>
              <a:rPr lang="ru-RU" sz="2400" b="0" i="0" dirty="0">
                <a:effectLst/>
              </a:rPr>
              <a:t> </a:t>
            </a:r>
          </a:p>
          <a:p>
            <a:pPr algn="just"/>
            <a:r>
              <a:rPr lang="ru-RU" sz="2400" b="0" i="0" dirty="0">
                <a:effectLst/>
              </a:rPr>
              <a:t>кандидат</a:t>
            </a:r>
            <a:r>
              <a:rPr lang="ru-RU" sz="2400" dirty="0"/>
              <a:t>ы</a:t>
            </a:r>
            <a:r>
              <a:rPr lang="ru-RU" sz="2400" b="0" i="0" dirty="0">
                <a:effectLst/>
              </a:rPr>
              <a:t> наук, являющиеся гражданами Российской Федерации, </a:t>
            </a:r>
          </a:p>
          <a:p>
            <a:pPr algn="just"/>
            <a:r>
              <a:rPr lang="ru-RU" sz="2400" b="0" i="0" dirty="0">
                <a:effectLst/>
              </a:rPr>
              <a:t>научные достижения в соответствующем научном направлении, в том числе публикации в научных изданиях, индексируемых в базах данных </a:t>
            </a:r>
            <a:r>
              <a:rPr lang="ru-RU" sz="2400" b="1" i="0" dirty="0" err="1">
                <a:effectLst/>
              </a:rPr>
              <a:t>Web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of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Science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Core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Collection</a:t>
            </a:r>
            <a:r>
              <a:rPr lang="ru-RU" sz="2400" b="1" i="0" dirty="0">
                <a:effectLst/>
              </a:rPr>
              <a:t> и </a:t>
            </a:r>
            <a:r>
              <a:rPr lang="ru-RU" sz="2400" b="1" i="0" dirty="0" err="1">
                <a:effectLst/>
              </a:rPr>
              <a:t>Scopus</a:t>
            </a:r>
            <a:r>
              <a:rPr lang="ru-RU" sz="2400" b="0" i="0" dirty="0">
                <a:effectLst/>
              </a:rPr>
              <a:t>, участие в научных исследованиях, конференциях и семинарах, результаты интеллектуальной деятельности, результаты педагогической деятельности и общественное признание (премии, медали и другие награды) за 3-летний период, предшествующий году начала научного исследования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На конкурс могут быть представлены работы, отличающиеся </a:t>
            </a:r>
            <a:r>
              <a:rPr lang="ru-RU" sz="2400" b="1" i="0" dirty="0">
                <a:effectLst/>
              </a:rPr>
              <a:t>значительной научной новизной</a:t>
            </a:r>
            <a:r>
              <a:rPr lang="ru-RU" sz="2400" b="0" i="0" dirty="0">
                <a:effectLst/>
              </a:rPr>
              <a:t>, свидетельствующие о заметном вкладе молодых ученых в развитие науки и техники и об их творческом даровании.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545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0"/>
            <a:ext cx="11992303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Гранты Президента Российской Федерации.</a:t>
            </a:r>
            <a:br>
              <a:rPr lang="ru-RU" sz="3200" b="1" dirty="0"/>
            </a:br>
            <a:r>
              <a:rPr lang="ru-RU" sz="3200" b="1" dirty="0"/>
              <a:t>Конкурс молодых докторов наук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6ADE289-2AD8-460C-AD4F-08A1AE8E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159933"/>
            <a:ext cx="11892454" cy="55625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0" i="0" dirty="0">
                <a:effectLst/>
              </a:rPr>
              <a:t>Гранты выделяются на </a:t>
            </a:r>
            <a:r>
              <a:rPr lang="ru-RU" sz="2400" b="1" i="0" dirty="0">
                <a:effectLst/>
              </a:rPr>
              <a:t>2-летний срок </a:t>
            </a:r>
            <a:r>
              <a:rPr lang="ru-RU" sz="2400" b="0" i="0" dirty="0">
                <a:effectLst/>
              </a:rPr>
              <a:t>для проведения научных исследований </a:t>
            </a:r>
            <a:r>
              <a:rPr lang="ru-RU" sz="2400" b="1" i="0" dirty="0">
                <a:effectLst/>
              </a:rPr>
              <a:t>кандидатам наук</a:t>
            </a:r>
            <a:r>
              <a:rPr lang="ru-RU" sz="2400" b="0" i="0" dirty="0">
                <a:effectLst/>
              </a:rPr>
              <a:t> - в размере </a:t>
            </a:r>
            <a:r>
              <a:rPr lang="ru-RU" sz="2400" b="1" i="0" dirty="0">
                <a:effectLst/>
              </a:rPr>
              <a:t>1 млн рублей ежегодно</a:t>
            </a:r>
            <a:r>
              <a:rPr lang="ru-RU" sz="2400" b="0" i="0" dirty="0">
                <a:effectLst/>
              </a:rPr>
              <a:t>, включая оплату их труда и труда соисполнителей. 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В число соисполнителей должно входить </a:t>
            </a:r>
            <a:r>
              <a:rPr lang="ru-RU" sz="2400" b="1" i="0" dirty="0">
                <a:effectLst/>
              </a:rPr>
              <a:t>не менее трех молодых ученых</a:t>
            </a:r>
            <a:r>
              <a:rPr lang="ru-RU" sz="2400" b="0" i="0" dirty="0">
                <a:effectLst/>
              </a:rPr>
              <a:t>, студентов, аспирантов. Размер оплаты труда доктора наук и его соисполнителей не может превышать </a:t>
            </a:r>
            <a:r>
              <a:rPr lang="ru-RU" sz="2400" b="1" i="0" dirty="0">
                <a:effectLst/>
              </a:rPr>
              <a:t>600 тыс. рублей в год.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В 2021 году </a:t>
            </a:r>
            <a:r>
              <a:rPr lang="ru-RU" sz="2400" b="1" i="0" dirty="0">
                <a:effectLst/>
              </a:rPr>
              <a:t>прием заявок </a:t>
            </a:r>
            <a:r>
              <a:rPr lang="ru-RU" sz="2400" b="0" i="0" dirty="0">
                <a:effectLst/>
              </a:rPr>
              <a:t>завершен 7 октября. Результаты конкурса объявлены в декабре 2021 года. Всего 60 грантов (по социальным и гуманитарным наукам – 6)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Требования: </a:t>
            </a:r>
          </a:p>
          <a:p>
            <a:pPr algn="just"/>
            <a:r>
              <a:rPr lang="ru-RU" sz="2400" b="1" i="0" dirty="0">
                <a:effectLst/>
              </a:rPr>
              <a:t>не достигшими 40 лет </a:t>
            </a:r>
            <a:r>
              <a:rPr lang="ru-RU" sz="2400" i="0" dirty="0">
                <a:effectLst/>
              </a:rPr>
              <a:t>на момент окончания гранта, 1984 года рождения и моложе,</a:t>
            </a:r>
          </a:p>
          <a:p>
            <a:pPr algn="just"/>
            <a:r>
              <a:rPr lang="ru-RU" sz="2400" b="0" i="0" dirty="0">
                <a:effectLst/>
              </a:rPr>
              <a:t>доктора наук, являющиеся гражданами Российской Федерации, </a:t>
            </a:r>
          </a:p>
          <a:p>
            <a:pPr algn="just"/>
            <a:r>
              <a:rPr lang="ru-RU" sz="2400" b="0" i="0" dirty="0">
                <a:effectLst/>
              </a:rPr>
              <a:t>научные достижения в соответствующем научном направлении, в том числе публикации в научных изданиях, индексируемых в базах данных </a:t>
            </a:r>
            <a:r>
              <a:rPr lang="ru-RU" sz="2400" b="1" i="0" dirty="0" err="1">
                <a:effectLst/>
              </a:rPr>
              <a:t>Web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of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Science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Core</a:t>
            </a:r>
            <a:r>
              <a:rPr lang="ru-RU" sz="2400" b="1" i="0" dirty="0">
                <a:effectLst/>
              </a:rPr>
              <a:t> </a:t>
            </a:r>
            <a:r>
              <a:rPr lang="ru-RU" sz="2400" b="1" i="0" dirty="0" err="1">
                <a:effectLst/>
              </a:rPr>
              <a:t>Collection</a:t>
            </a:r>
            <a:r>
              <a:rPr lang="ru-RU" sz="2400" b="1" i="0" dirty="0">
                <a:effectLst/>
              </a:rPr>
              <a:t> и </a:t>
            </a:r>
            <a:r>
              <a:rPr lang="ru-RU" sz="2400" b="1" i="0" dirty="0" err="1">
                <a:effectLst/>
              </a:rPr>
              <a:t>Scopus</a:t>
            </a:r>
            <a:r>
              <a:rPr lang="ru-RU" sz="2400" b="0" i="0" dirty="0">
                <a:effectLst/>
              </a:rPr>
              <a:t>, участие в научных исследованиях, конференциях и семинарах, результаты интеллектуальной деятельности, результаты педагогической деятельности и общественное признание (премии, медали и другие награды) за 3-летний период, предшествующий году начала научного исследования</a:t>
            </a:r>
          </a:p>
          <a:p>
            <a:pPr marL="0" indent="0" algn="just">
              <a:buNone/>
            </a:pPr>
            <a:r>
              <a:rPr lang="ru-RU" sz="2400" b="0" i="0" dirty="0">
                <a:effectLst/>
              </a:rPr>
              <a:t>На конкурс могут быть представлены работы, отличающиеся </a:t>
            </a:r>
            <a:r>
              <a:rPr lang="ru-RU" sz="2400" b="1" i="0" dirty="0">
                <a:effectLst/>
              </a:rPr>
              <a:t>значительной научной новизной</a:t>
            </a:r>
            <a:r>
              <a:rPr lang="ru-RU" sz="2400" b="0" i="0" dirty="0">
                <a:effectLst/>
              </a:rPr>
              <a:t>, свидетельствующие о заметном вкладе молодых ученых в развитие науки и техники и об их творческом даровании.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70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0"/>
            <a:ext cx="11992303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Гранты Президента Российской Федерации.</a:t>
            </a:r>
            <a:br>
              <a:rPr lang="ru-RU" sz="3200" b="1" dirty="0"/>
            </a:br>
            <a:r>
              <a:rPr lang="ru-RU" sz="3200" b="1" dirty="0"/>
              <a:t>Конкурс ведущих научных школ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6ADE289-2AD8-460C-AD4F-08A1AE8E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" y="1159933"/>
            <a:ext cx="12036271" cy="56980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0" i="0" dirty="0">
                <a:effectLst/>
              </a:rPr>
              <a:t>В 2021 году </a:t>
            </a:r>
            <a:r>
              <a:rPr lang="ru-RU" sz="2000" b="1" i="0" dirty="0">
                <a:effectLst/>
              </a:rPr>
              <a:t>прием заявок </a:t>
            </a:r>
            <a:r>
              <a:rPr lang="ru-RU" sz="2000" b="0" i="0" dirty="0">
                <a:effectLst/>
              </a:rPr>
              <a:t>завершен 7 октября. Результаты конкурса объявлены в декабре 2021 года. Всего 50 грантов (по социальным и гуманитарным наукам – 10).</a:t>
            </a:r>
          </a:p>
          <a:p>
            <a:pPr marL="0" indent="0" algn="just">
              <a:buNone/>
            </a:pPr>
            <a:r>
              <a:rPr lang="ru-RU" sz="2000" dirty="0"/>
              <a:t>Размер гранта научной школы </a:t>
            </a:r>
            <a:r>
              <a:rPr lang="ru-RU" sz="2000" b="1" dirty="0"/>
              <a:t>составляет 2 млн. 900 тыс. руб. в год. </a:t>
            </a:r>
            <a:r>
              <a:rPr lang="ru-RU" sz="2000" dirty="0"/>
              <a:t>Размер средств, расходуемых на оплату труда членов коллектива научной школы не может превышать 50</a:t>
            </a:r>
            <a:r>
              <a:rPr lang="en-US" sz="2000" dirty="0"/>
              <a:t>%</a:t>
            </a:r>
            <a:r>
              <a:rPr lang="ru-RU" sz="2000" dirty="0"/>
              <a:t> общей суммы гранта (с учетом НДФЛ). Не менее 50</a:t>
            </a:r>
            <a:r>
              <a:rPr lang="en-US" sz="2000" dirty="0"/>
              <a:t>% </a:t>
            </a:r>
            <a:r>
              <a:rPr lang="ru-RU" sz="2000" dirty="0"/>
              <a:t>средств, расходуемых на оплату труда, направляется молодым, не достигших 35 лет на момент окончания гранта, членам коллектива.</a:t>
            </a:r>
          </a:p>
          <a:p>
            <a:pPr marL="0" indent="0" algn="just">
              <a:buNone/>
            </a:pPr>
            <a:r>
              <a:rPr lang="ru-RU" sz="2000" dirty="0"/>
              <a:t>Научной школой считается сложившийся коллектив исследователей численностью </a:t>
            </a:r>
            <a:r>
              <a:rPr lang="ru-RU" sz="2000" b="1" dirty="0"/>
              <a:t>не менее 10 человек</a:t>
            </a:r>
            <a:r>
              <a:rPr lang="ru-RU" sz="2000" dirty="0"/>
              <a:t>, связанных проведением научных исследований по общему научному направлению и объединенных совместной научной деятельностью. </a:t>
            </a:r>
          </a:p>
          <a:p>
            <a:pPr marL="0" indent="0" algn="just">
              <a:buNone/>
            </a:pPr>
            <a:r>
              <a:rPr lang="ru-RU" sz="2000" dirty="0"/>
              <a:t>Такой коллектив </a:t>
            </a:r>
            <a:r>
              <a:rPr lang="ru-RU" sz="2000" b="1" dirty="0"/>
              <a:t>должен осуществлять подготовку научных кадров по образовательным программам</a:t>
            </a:r>
            <a:r>
              <a:rPr lang="ru-RU" sz="2000" dirty="0"/>
              <a:t> по направлению научных исследований и иметь в своем составе: </a:t>
            </a:r>
          </a:p>
          <a:p>
            <a:pPr marL="0" indent="0" algn="just">
              <a:buNone/>
            </a:pPr>
            <a:r>
              <a:rPr lang="ru-RU" sz="2000" dirty="0"/>
              <a:t>– руководителя, являющегося гражданином Российской Федерации, возраст которого не должен превышать 50 лет, которым </a:t>
            </a:r>
            <a:r>
              <a:rPr lang="ru-RU" sz="2000" b="1" dirty="0"/>
              <a:t>за последние 5 лет подготовлено минимум 3 исследователей </a:t>
            </a:r>
            <a:r>
              <a:rPr lang="ru-RU" sz="2000" dirty="0"/>
              <a:t>с присуждением степени кандидата наук и (или) доктора наук (далее – соискатель гранта);</a:t>
            </a:r>
          </a:p>
          <a:p>
            <a:pPr marL="0" indent="0" algn="just">
              <a:buNone/>
            </a:pPr>
            <a:r>
              <a:rPr lang="ru-RU" sz="2000" dirty="0"/>
              <a:t>– исследователей, в том числе молодых, не достигших 35 лет на момент окончания гранта, 1989 года рождения и моложе, имеющих научные достижения в соответствующем научном направлении, в том числе публикации в научных изданиях, индексируемых в базах данных </a:t>
            </a:r>
            <a:r>
              <a:rPr lang="ru-RU" sz="2000" dirty="0" err="1"/>
              <a:t>Web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Science</a:t>
            </a:r>
            <a:r>
              <a:rPr lang="ru-RU" sz="2000" dirty="0"/>
              <a:t> </a:t>
            </a:r>
            <a:r>
              <a:rPr lang="ru-RU" sz="2000" dirty="0" err="1"/>
              <a:t>Core</a:t>
            </a:r>
            <a:r>
              <a:rPr lang="ru-RU" sz="2000" dirty="0"/>
              <a:t> </a:t>
            </a:r>
            <a:r>
              <a:rPr lang="ru-RU" sz="2000" dirty="0" err="1"/>
              <a:t>Collection</a:t>
            </a:r>
            <a:r>
              <a:rPr lang="ru-RU" sz="2000" dirty="0"/>
              <a:t> и </a:t>
            </a:r>
            <a:r>
              <a:rPr lang="ru-RU" sz="2000" dirty="0" err="1"/>
              <a:t>Scopus</a:t>
            </a:r>
            <a:r>
              <a:rPr lang="ru-RU" sz="2000" dirty="0"/>
              <a:t>, участие в научных исследованиях, конференциях и семинарах, РИД, премии, медали и другие награды.</a:t>
            </a:r>
          </a:p>
        </p:txBody>
      </p:sp>
    </p:spTree>
    <p:extLst>
      <p:ext uri="{BB962C8B-B14F-4D97-AF65-F5344CB8AC3E}">
        <p14:creationId xmlns:p14="http://schemas.microsoft.com/office/powerpoint/2010/main" val="1963276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0"/>
            <a:ext cx="11992303" cy="18643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Стипендии Президента Российской Федерации для молодых ученых и аспирантов, осуществляющих перспективные научные исследования и разработки по приоритетным направлениям модернизации российской экономики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8" y="2141536"/>
            <a:ext cx="11641782" cy="44379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Сайт: </a:t>
            </a:r>
            <a:r>
              <a:rPr lang="en-US" dirty="0">
                <a:hlinkClick r:id="rId2"/>
              </a:rPr>
              <a:t>https://grants.extech.ru/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Направления: </a:t>
            </a:r>
          </a:p>
          <a:p>
            <a:pPr marL="514350" indent="-514350">
              <a:buAutoNum type="arabicPeriod"/>
            </a:pPr>
            <a:r>
              <a:rPr lang="ru-RU" b="1" dirty="0"/>
              <a:t>Энергоэффективность и энергосбережение</a:t>
            </a:r>
            <a:r>
              <a:rPr lang="ru-RU" dirty="0"/>
              <a:t>, в том числе вопросы разработки новых видов топлива; </a:t>
            </a:r>
          </a:p>
          <a:p>
            <a:pPr marL="514350" indent="-514350">
              <a:buAutoNum type="arabicPeriod"/>
            </a:pPr>
            <a:r>
              <a:rPr lang="ru-RU" dirty="0"/>
              <a:t>Ядерные технологии; </a:t>
            </a:r>
          </a:p>
          <a:p>
            <a:pPr marL="514350" indent="-514350">
              <a:buAutoNum type="arabicPeriod"/>
            </a:pPr>
            <a:r>
              <a:rPr lang="ru-RU" dirty="0"/>
              <a:t>Космические технологии, связанные с телекоммуникациями, включая и ГЛОНАСС, и программу развития наземной инфраструктуры; </a:t>
            </a:r>
          </a:p>
          <a:p>
            <a:pPr marL="514350" indent="-514350">
              <a:buAutoNum type="arabicPeriod"/>
            </a:pPr>
            <a:r>
              <a:rPr lang="ru-RU" dirty="0"/>
              <a:t>Медицинские технологии, прежде всего диагностическое оборудование, а также лекарственные средства; </a:t>
            </a:r>
          </a:p>
          <a:p>
            <a:pPr marL="514350" indent="-514350">
              <a:buAutoNum type="arabicPeriod"/>
            </a:pPr>
            <a:r>
              <a:rPr lang="ru-RU" dirty="0"/>
              <a:t>Стратегические информационные технологии, включая вопросы создания суперкомпьютеров и </a:t>
            </a:r>
            <a:r>
              <a:rPr lang="ru-RU" b="1" dirty="0"/>
              <a:t>разработки программного обеспечения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sz="2800" b="0" i="0" dirty="0">
                <a:effectLst/>
              </a:rPr>
              <a:t>В 2021 году </a:t>
            </a:r>
            <a:r>
              <a:rPr lang="ru-RU" sz="2800" b="1" i="0" dirty="0">
                <a:effectLst/>
              </a:rPr>
              <a:t>прием заявок </a:t>
            </a:r>
            <a:r>
              <a:rPr lang="ru-RU" sz="2800" b="0" i="0" dirty="0">
                <a:effectLst/>
              </a:rPr>
              <a:t>завершен 7 октября. Результаты конкурса объявлены в декабре 2021 года. Всего 445 стипендий.</a:t>
            </a:r>
          </a:p>
          <a:p>
            <a:pPr marL="0" indent="0">
              <a:buNone/>
            </a:pPr>
            <a:r>
              <a:rPr lang="ru-RU" dirty="0"/>
              <a:t>Стипендия Президента Российской Федерации устанавливается в размере </a:t>
            </a:r>
            <a:r>
              <a:rPr lang="ru-RU" b="1" dirty="0"/>
              <a:t>22 800 рублей </a:t>
            </a:r>
            <a:r>
              <a:rPr lang="ru-RU" dirty="0"/>
              <a:t>и выплачивается ежемесячно. </a:t>
            </a:r>
            <a:r>
              <a:rPr lang="ru-RU" b="1" dirty="0"/>
              <a:t>Сроком на три года.</a:t>
            </a:r>
            <a:endParaRPr lang="ru-RU" sz="2800" b="1" i="0" dirty="0">
              <a:effectLst/>
            </a:endParaRPr>
          </a:p>
          <a:p>
            <a:pPr marL="0" indent="0">
              <a:buNone/>
            </a:pPr>
            <a:r>
              <a:rPr lang="ru-RU" b="1" dirty="0"/>
              <a:t>Требования: </a:t>
            </a:r>
            <a:r>
              <a:rPr lang="ru-RU" dirty="0"/>
              <a:t>не более 35 лет, публикации в ведущих научных журналах.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93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>
            <a:extLst>
              <a:ext uri="{FF2B5EF4-FFF2-40B4-BE49-F238E27FC236}">
                <a16:creationId xmlns:a16="http://schemas.microsoft.com/office/drawing/2014/main" id="{8913A2C2-95F0-40AE-8E30-EFDF752FA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789" y="3235474"/>
            <a:ext cx="1624014" cy="162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BEA4BD91-2C27-4B20-8938-68892125C8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" t="1861"/>
          <a:stretch/>
        </p:blipFill>
        <p:spPr bwMode="auto">
          <a:xfrm>
            <a:off x="1429245" y="1117267"/>
            <a:ext cx="1199656" cy="181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бъект 2">
            <a:extLst>
              <a:ext uri="{FF2B5EF4-FFF2-40B4-BE49-F238E27FC236}">
                <a16:creationId xmlns:a16="http://schemas.microsoft.com/office/drawing/2014/main" id="{C996C5CA-533B-4CD7-A5B8-91588570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0" y="1275873"/>
            <a:ext cx="8077200" cy="16240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/>
              <a:t>Российский гуманитарный научный фонд</a:t>
            </a:r>
          </a:p>
          <a:p>
            <a:pPr marL="0" indent="0">
              <a:buNone/>
            </a:pPr>
            <a:r>
              <a:rPr lang="ru-RU" sz="4000" dirty="0"/>
              <a:t>Создан в 1994 году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</a:rPr>
              <a:t>Ликвидирован в 2016 году путем присоединения к РФФИ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9A1F4FFC-BEDA-43C9-BD2C-907FB2B9EFDA}"/>
              </a:ext>
            </a:extLst>
          </p:cNvPr>
          <p:cNvSpPr txBox="1">
            <a:spLocks/>
          </p:cNvSpPr>
          <p:nvPr/>
        </p:nvSpPr>
        <p:spPr>
          <a:xfrm>
            <a:off x="3924300" y="3263883"/>
            <a:ext cx="8214360" cy="1624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/>
              <a:t>Российский фонд фундаментальных исследований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4000" dirty="0"/>
              <a:t>Создан в 1992 году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>
                <a:solidFill>
                  <a:srgbClr val="C00000"/>
                </a:solidFill>
              </a:rPr>
              <a:t>Фактически ликвидирован в 2021 году путем слияния с РНФ</a:t>
            </a:r>
          </a:p>
        </p:txBody>
      </p:sp>
      <p:pic>
        <p:nvPicPr>
          <p:cNvPr id="1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0D9B2583-54A3-42A6-9965-8C2A0D7C18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48685"/>
          <a:stretch/>
        </p:blipFill>
        <p:spPr bwMode="auto">
          <a:xfrm>
            <a:off x="795546" y="5537163"/>
            <a:ext cx="2592020" cy="96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Объект 2">
            <a:extLst>
              <a:ext uri="{FF2B5EF4-FFF2-40B4-BE49-F238E27FC236}">
                <a16:creationId xmlns:a16="http://schemas.microsoft.com/office/drawing/2014/main" id="{E85E83EC-CF17-4D53-9202-F3F1A0457444}"/>
              </a:ext>
            </a:extLst>
          </p:cNvPr>
          <p:cNvSpPr txBox="1">
            <a:spLocks/>
          </p:cNvSpPr>
          <p:nvPr/>
        </p:nvSpPr>
        <p:spPr>
          <a:xfrm>
            <a:off x="3924300" y="5371830"/>
            <a:ext cx="8077200" cy="1294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/>
              <a:t>Российский научный фонд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4000" dirty="0"/>
              <a:t>Создан в 2013 году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Продолжает действовать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ABC98C45-B039-4F7D-94D3-3E48938F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37465"/>
            <a:ext cx="11993880" cy="709295"/>
          </a:xfrm>
        </p:spPr>
        <p:txBody>
          <a:bodyPr>
            <a:normAutofit/>
          </a:bodyPr>
          <a:lstStyle/>
          <a:p>
            <a:pPr algn="ctr"/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Государственные научные фонды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1253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853" y="0"/>
            <a:ext cx="10703298" cy="10287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Премии Правительства Республики Коми в области научных исследований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8" y="1768415"/>
            <a:ext cx="11641782" cy="48110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Постановление Правительства Республики Коми: </a:t>
            </a:r>
            <a:r>
              <a:rPr lang="en-US" dirty="0">
                <a:hlinkClick r:id="rId2"/>
              </a:rPr>
              <a:t>https://docs.cntd.ru/document/473204813</a:t>
            </a:r>
            <a:endParaRPr lang="ru-RU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Пять ежегодных премий:</a:t>
            </a:r>
            <a:endParaRPr lang="ru-RU" dirty="0"/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ru-RU" dirty="0">
                <a:solidFill>
                  <a:srgbClr val="00B050"/>
                </a:solidFill>
              </a:rPr>
              <a:t>3 премии </a:t>
            </a:r>
            <a:r>
              <a:rPr lang="ru-RU" dirty="0"/>
              <a:t>в размере </a:t>
            </a:r>
            <a:r>
              <a:rPr lang="ru-RU" dirty="0">
                <a:solidFill>
                  <a:srgbClr val="7030A0"/>
                </a:solidFill>
              </a:rPr>
              <a:t>60 тысяч рублей </a:t>
            </a:r>
            <a:r>
              <a:rPr lang="ru-RU" dirty="0"/>
              <a:t>каждая, на соискание которых выдвигаются </a:t>
            </a:r>
            <a:r>
              <a:rPr lang="ru-RU" dirty="0">
                <a:solidFill>
                  <a:srgbClr val="C00000"/>
                </a:solidFill>
              </a:rPr>
              <a:t>научные работники научных организаций, организаций ВО</a:t>
            </a:r>
            <a:r>
              <a:rPr lang="ru-RU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ru-RU" dirty="0">
                <a:solidFill>
                  <a:srgbClr val="00B050"/>
                </a:solidFill>
              </a:rPr>
              <a:t>1 премия </a:t>
            </a:r>
            <a:r>
              <a:rPr lang="ru-RU" dirty="0"/>
              <a:t>в размере </a:t>
            </a:r>
            <a:r>
              <a:rPr lang="ru-RU" dirty="0">
                <a:solidFill>
                  <a:srgbClr val="7030A0"/>
                </a:solidFill>
              </a:rPr>
              <a:t>40 тысяч рублей</a:t>
            </a:r>
            <a:r>
              <a:rPr lang="ru-RU" dirty="0"/>
              <a:t>, на соискание которой выдвигаются </a:t>
            </a:r>
            <a:r>
              <a:rPr lang="ru-RU" dirty="0">
                <a:solidFill>
                  <a:srgbClr val="C00000"/>
                </a:solidFill>
              </a:rPr>
              <a:t>работники, не достигшие возраста 35 лет на момент подачи документов</a:t>
            </a:r>
            <a:r>
              <a:rPr lang="ru-RU" dirty="0"/>
              <a:t>, а также </a:t>
            </a:r>
            <a:r>
              <a:rPr lang="ru-RU" dirty="0">
                <a:solidFill>
                  <a:srgbClr val="C00000"/>
                </a:solidFill>
              </a:rPr>
              <a:t>аспиранты</a:t>
            </a:r>
            <a:r>
              <a:rPr lang="ru-RU" dirty="0"/>
              <a:t>, не достигшие возраста 35 лет, обучающиеся по очной форме обучения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ru-RU" dirty="0">
                <a:solidFill>
                  <a:srgbClr val="00B050"/>
                </a:solidFill>
              </a:rPr>
              <a:t>1 премия </a:t>
            </a:r>
            <a:r>
              <a:rPr lang="ru-RU" dirty="0"/>
              <a:t>в размере </a:t>
            </a:r>
            <a:r>
              <a:rPr lang="ru-RU" dirty="0">
                <a:solidFill>
                  <a:srgbClr val="7030A0"/>
                </a:solidFill>
              </a:rPr>
              <a:t>30 тысяч рублей</a:t>
            </a:r>
            <a:r>
              <a:rPr lang="ru-RU" dirty="0"/>
              <a:t>, на соискание которой выдвигаются </a:t>
            </a:r>
            <a:r>
              <a:rPr lang="ru-RU" dirty="0">
                <a:solidFill>
                  <a:srgbClr val="C00000"/>
                </a:solidFill>
              </a:rPr>
              <a:t>студенты, не достигшие возраста 35 лет</a:t>
            </a:r>
            <a:r>
              <a:rPr lang="ru-RU" dirty="0"/>
              <a:t> на момент подачи документов, обучающиеся по очной форме обучения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ru-RU" dirty="0"/>
              <a:t>Кандидатами на соискание премии могут быть как отдельные авторы, так и коллектив авторов, но не более пяти человек.</a:t>
            </a:r>
            <a:r>
              <a:rPr lang="en-US" dirty="0"/>
              <a:t> </a:t>
            </a:r>
            <a:r>
              <a:rPr lang="ru-RU" dirty="0"/>
              <a:t>Кандидаты на соискание премии выдвигаются коллегиальными органами организаций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Ежегодное присуждение премий приурочивается ко Дню Конституции Российской Федерации - 12 декабря. </a:t>
            </a:r>
          </a:p>
        </p:txBody>
      </p:sp>
      <p:pic>
        <p:nvPicPr>
          <p:cNvPr id="1026" name="Picture 2" descr="Главная | Правительство">
            <a:extLst>
              <a:ext uri="{FF2B5EF4-FFF2-40B4-BE49-F238E27FC236}">
                <a16:creationId xmlns:a16="http://schemas.microsoft.com/office/drawing/2014/main" id="{A63D1AE4-4DFC-474E-937C-042765B10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388853" cy="160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105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852" y="0"/>
            <a:ext cx="10703299" cy="10287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Премии Правительства Республики Коми в области научных исследований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8" y="1708030"/>
            <a:ext cx="11641782" cy="48714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Организации, выдвинувшие кандидатов на соискание премий, представляют оператору </a:t>
            </a:r>
            <a:r>
              <a:rPr lang="ru-RU" b="1" dirty="0"/>
              <a:t>не позднее 1 августа</a:t>
            </a:r>
            <a:r>
              <a:rPr lang="ru-RU" dirty="0"/>
              <a:t> текущего года следующие материалы и документы на кандидатов на соискание премий: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b="1" dirty="0"/>
              <a:t>ходатайство организации </a:t>
            </a:r>
            <a:r>
              <a:rPr lang="ru-RU" dirty="0"/>
              <a:t>о выдвижении кандидата на соискание премии, содержащее сведения о кандидате на соискание премии (фамилия, имя, отчество, дата рождения), занимаемой должности, ученой степени (ученом звании), дате ее присуждения (присвоения) и общую оценку его научных заслуг, с материалами, свидетельствующими о предварительном обсуждении кандидата на соискание премии;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заявление кандидата </a:t>
            </a:r>
            <a:r>
              <a:rPr lang="ru-RU" dirty="0"/>
              <a:t>на соискание премии с указанием вида премии и названия научной работы, выдвигаемой на соискание премии;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b="1" dirty="0"/>
              <a:t>копию трудовой книжки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b="1" dirty="0"/>
              <a:t>научную работу или серию работ </a:t>
            </a:r>
            <a:r>
              <a:rPr lang="ru-RU" dirty="0"/>
              <a:t>(или их копии), выдвигаемых на соискание, опубликованных в специальной или научной литературе, до срока выдвижения кандидата на соискание, сведения об источниках публикации работы;</a:t>
            </a:r>
          </a:p>
          <a:p>
            <a:pPr marL="0" indent="0">
              <a:buNone/>
            </a:pPr>
            <a:r>
              <a:rPr lang="ru-RU" dirty="0"/>
              <a:t>5) </a:t>
            </a:r>
            <a:r>
              <a:rPr lang="ru-RU" b="1" dirty="0"/>
              <a:t>краткую аннотацию работы </a:t>
            </a:r>
            <a:r>
              <a:rPr lang="ru-RU" dirty="0"/>
              <a:t>с обоснованием ее актуальности или научной новизны, практической значимости;</a:t>
            </a:r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b="1" dirty="0"/>
              <a:t>список опубликованных научных </a:t>
            </a:r>
            <a:r>
              <a:rPr lang="ru-RU" dirty="0"/>
              <a:t>работ кандидата на соискание премии, авторских свидетельств и патентов по научным работам, подписанный ученым секретарем выдвигающей организации и заверенный печатью.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Главная | Правительство">
            <a:extLst>
              <a:ext uri="{FF2B5EF4-FFF2-40B4-BE49-F238E27FC236}">
                <a16:creationId xmlns:a16="http://schemas.microsoft.com/office/drawing/2014/main" id="{F56B414B-C871-4A08-ADBF-83C0347DD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388853" cy="160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076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476" y="0"/>
            <a:ext cx="9193676" cy="8798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Медали РАН с премиями для молодых ученых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8" y="1540390"/>
            <a:ext cx="11641782" cy="5039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Сайт: </a:t>
            </a:r>
            <a:r>
              <a:rPr lang="en-US" sz="2400" dirty="0">
                <a:hlinkClick r:id="rId2"/>
              </a:rPr>
              <a:t>https://young-sci-medal.ras.ru/</a:t>
            </a:r>
            <a:endParaRPr lang="ru-RU" sz="2400" dirty="0"/>
          </a:p>
          <a:p>
            <a:pPr marL="0" indent="0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РАН ежегодно присуждает за лучшие научные работы </a:t>
            </a:r>
            <a:r>
              <a:rPr lang="ru-RU" sz="2400" b="1" i="0" dirty="0">
                <a:solidFill>
                  <a:srgbClr val="000000"/>
                </a:solidFill>
                <a:effectLst/>
              </a:rPr>
              <a:t>21 медаль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с премиями в размере </a:t>
            </a:r>
            <a:r>
              <a:rPr lang="ru-RU" sz="2400" b="1" i="0" dirty="0">
                <a:solidFill>
                  <a:srgbClr val="000000"/>
                </a:solidFill>
                <a:effectLst/>
              </a:rPr>
              <a:t>50 тыс. рублей каждая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молодым ученым и </a:t>
            </a:r>
            <a:r>
              <a:rPr lang="ru-RU" sz="2400" b="1" i="0" dirty="0">
                <a:solidFill>
                  <a:srgbClr val="000000"/>
                </a:solidFill>
                <a:effectLst/>
              </a:rPr>
              <a:t>21 медаль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с премиями в размере </a:t>
            </a:r>
            <a:r>
              <a:rPr lang="ru-RU" sz="2400" b="1" i="0" dirty="0">
                <a:solidFill>
                  <a:srgbClr val="000000"/>
                </a:solidFill>
                <a:effectLst/>
              </a:rPr>
              <a:t>25 тыс. рублей каждая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студентам (всем победителям также вручается диплом лауреата и нагрудный значок).</a:t>
            </a:r>
          </a:p>
          <a:p>
            <a:pPr marL="0" indent="0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На конкурс принимаются научные работы, выполненные отдельными молодыми учеными или студентами (</a:t>
            </a:r>
            <a:r>
              <a:rPr lang="ru-RU" sz="2400" b="1" i="0" dirty="0">
                <a:solidFill>
                  <a:srgbClr val="000000"/>
                </a:solidFill>
                <a:effectLst/>
              </a:rPr>
              <a:t>моложе 36 лет на 31 декабря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), а также их коллективами (не более 3 человек) самостоятельно или в соавторстве со старшими коллегами (старшие коллеги в конкурсе не участвуют).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Выдвигает организация (требуется представление-отзыв на работу).</a:t>
            </a:r>
          </a:p>
          <a:p>
            <a:pPr marL="0" indent="0">
              <a:buNone/>
            </a:pPr>
            <a:r>
              <a:rPr lang="ru-RU" sz="2400" dirty="0"/>
              <a:t>На соискание медалей РАН с премиями для молодых ученых России (далее – молодых ученых) </a:t>
            </a:r>
            <a:r>
              <a:rPr lang="ru-RU" sz="2400" b="1" dirty="0"/>
              <a:t>выдвигаются научные работы </a:t>
            </a:r>
            <a:r>
              <a:rPr lang="ru-RU" sz="2400" dirty="0"/>
              <a:t>(циклы работ), вносящие вклад в развитие научных знаний, отличающиеся оригинальностью в постановке и решении научных задач.</a:t>
            </a:r>
          </a:p>
          <a:p>
            <a:pPr marL="0" indent="0">
              <a:buNone/>
            </a:pPr>
            <a:r>
              <a:rPr lang="ru-RU" sz="2400" dirty="0"/>
              <a:t>Научные работы принимаются к рассмотрению </a:t>
            </a:r>
            <a:r>
              <a:rPr lang="ru-RU" sz="2400" b="1" dirty="0"/>
              <a:t>после их опубликования</a:t>
            </a:r>
            <a:r>
              <a:rPr lang="ru-RU" sz="2400" dirty="0"/>
              <a:t>, в том числе в соавторстве со старшими коллегами.</a:t>
            </a:r>
          </a:p>
          <a:p>
            <a:pPr marL="0" indent="0">
              <a:buNone/>
            </a:pPr>
            <a:r>
              <a:rPr lang="ru-RU" sz="2400" dirty="0"/>
              <a:t>Набор документов должен быть направлен в РАН не позднее 25 декабря 2021 г. (при отправке почтой учитывается дата по почтовому штемпелю об отправке).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Российская академия наук — Википедия">
            <a:extLst>
              <a:ext uri="{FF2B5EF4-FFF2-40B4-BE49-F238E27FC236}">
                <a16:creationId xmlns:a16="http://schemas.microsoft.com/office/drawing/2014/main" id="{8F9E1D97-D6E1-4109-9A01-D41E1E074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8" y="94891"/>
            <a:ext cx="2552128" cy="12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111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-1"/>
            <a:ext cx="11992303" cy="97245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Премия имени академика РАН А.И. Татаркина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108" y="1449238"/>
            <a:ext cx="11641782" cy="5483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Конкурс проводит Институт экономики </a:t>
            </a:r>
            <a:r>
              <a:rPr lang="ru-RU" dirty="0" err="1"/>
              <a:t>УрО</a:t>
            </a:r>
            <a:r>
              <a:rPr lang="ru-RU" dirty="0"/>
              <a:t> РАН.</a:t>
            </a:r>
          </a:p>
          <a:p>
            <a:pPr marL="0" indent="0">
              <a:buNone/>
            </a:pPr>
            <a:r>
              <a:rPr lang="ru-RU" dirty="0"/>
              <a:t>Премия присуждается в следующих </a:t>
            </a:r>
            <a:r>
              <a:rPr lang="ru-RU" b="1" dirty="0"/>
              <a:t>номинациях</a:t>
            </a:r>
            <a:r>
              <a:rPr lang="ru-RU" dirty="0"/>
              <a:t>:</a:t>
            </a:r>
          </a:p>
          <a:p>
            <a:r>
              <a:rPr lang="ru-RU" dirty="0"/>
              <a:t>За лучшую работу в области политэкономии;</a:t>
            </a:r>
          </a:p>
          <a:p>
            <a:r>
              <a:rPr lang="ru-RU" dirty="0"/>
              <a:t>За лучшую работу в области исследований территориальных социально-экономических систем;</a:t>
            </a:r>
          </a:p>
          <a:p>
            <a:r>
              <a:rPr lang="ru-RU" dirty="0"/>
              <a:t>За лучшую работу в области политэкономии для молодых ученых (не старше 35 лет);</a:t>
            </a:r>
          </a:p>
          <a:p>
            <a:r>
              <a:rPr lang="ru-RU" dirty="0"/>
              <a:t>За лучшую работу в области исследований территориальных социально-экономических систем для молодых ученых (не старше 35 лет).</a:t>
            </a:r>
          </a:p>
          <a:p>
            <a:pPr marL="0" indent="0">
              <a:buNone/>
            </a:pPr>
            <a:r>
              <a:rPr lang="ru-RU" b="1" dirty="0"/>
              <a:t>Каждая премия составляет 50 тыс. рублей.</a:t>
            </a:r>
          </a:p>
          <a:p>
            <a:pPr marL="0" indent="0">
              <a:buNone/>
            </a:pPr>
            <a:r>
              <a:rPr lang="ru-RU" dirty="0"/>
              <a:t>Конкурс, приуроченный к дню рождения выдающегося ученого-экономиста Александра Татаркина, будет длиться </a:t>
            </a:r>
            <a:r>
              <a:rPr lang="ru-RU" b="1"/>
              <a:t>до 10 февраля 2022 года</a:t>
            </a:r>
            <a:r>
              <a:rPr lang="ru-RU"/>
              <a:t>. </a:t>
            </a:r>
            <a:r>
              <a:rPr lang="ru-RU" dirty="0"/>
              <a:t>Представить к участию можно как одну, так и серию работ единой тематики.</a:t>
            </a:r>
          </a:p>
          <a:p>
            <a:pPr marL="0" indent="0">
              <a:buNone/>
            </a:pPr>
            <a:r>
              <a:rPr lang="ru-RU" dirty="0"/>
              <a:t>Конкурсанты должны будут </a:t>
            </a:r>
            <a:r>
              <a:rPr lang="ru-RU" b="1" dirty="0"/>
              <a:t>изучить научные труды академика и использовать его идеи в своих работах</a:t>
            </a:r>
            <a:r>
              <a:rPr lang="ru-RU" dirty="0"/>
              <a:t>. Победители получат диплом имени академика РАН А.И. Татаркина, а также денежную премию. Участвовать в конкурсе могут ученые из России и стран СНГ. </a:t>
            </a:r>
          </a:p>
          <a:p>
            <a:pPr marL="0" indent="0">
              <a:buNone/>
            </a:pPr>
            <a:r>
              <a:rPr lang="ru-RU" dirty="0"/>
              <a:t>Подробнее: </a:t>
            </a:r>
            <a:r>
              <a:rPr lang="en-US" dirty="0">
                <a:hlinkClick r:id="rId2"/>
              </a:rPr>
              <a:t>https://uiec.ru/</a:t>
            </a:r>
            <a:r>
              <a:rPr lang="ru-RU" dirty="0">
                <a:hlinkClick r:id="rId2"/>
              </a:rPr>
              <a:t>премия-имени-академика-ран-а-и-татарки/</a:t>
            </a:r>
            <a:endParaRPr lang="ru-RU" dirty="0"/>
          </a:p>
        </p:txBody>
      </p:sp>
      <p:pic>
        <p:nvPicPr>
          <p:cNvPr id="4098" name="Picture 2" descr="Удмуртский филиал - Институт экономики УрО РАН">
            <a:extLst>
              <a:ext uri="{FF2B5EF4-FFF2-40B4-BE49-F238E27FC236}">
                <a16:creationId xmlns:a16="http://schemas.microsoft.com/office/drawing/2014/main" id="{C4F797D9-32D1-4D69-AC30-4FE5F01F6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" y="0"/>
            <a:ext cx="1403483" cy="13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6769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0"/>
            <a:ext cx="11992303" cy="5029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Стипендии для студентов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51366"/>
            <a:ext cx="11641782" cy="3122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Сайт: </a:t>
            </a:r>
            <a:r>
              <a:rPr lang="en-US" dirty="0">
                <a:hlinkClick r:id="rId2"/>
              </a:rPr>
              <a:t>https://ined.ru/p175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Организатор конкурса: </a:t>
            </a:r>
            <a:r>
              <a:rPr lang="ru-RU" dirty="0"/>
              <a:t>Министерство науки и высшего образования</a:t>
            </a:r>
          </a:p>
          <a:p>
            <a:pPr marL="0" indent="0">
              <a:buNone/>
            </a:pPr>
            <a:r>
              <a:rPr lang="ru-RU" b="1" dirty="0"/>
              <a:t>Участники: </a:t>
            </a:r>
            <a:r>
              <a:rPr lang="ru-RU" dirty="0"/>
              <a:t>студенты и аспиранты, имеющие хорошие и отличные оценки (не менее 50% - отлично), успехи в исследовательской деятельности, олимпиадах</a:t>
            </a:r>
          </a:p>
          <a:p>
            <a:pPr marL="0" indent="0">
              <a:buNone/>
            </a:pPr>
            <a:r>
              <a:rPr lang="ru-RU" b="1" dirty="0"/>
              <a:t>Сроки подачи заявок</a:t>
            </a:r>
            <a:r>
              <a:rPr lang="ru-RU" dirty="0"/>
              <a:t>: с 3 марта до 16 мая</a:t>
            </a:r>
          </a:p>
          <a:p>
            <a:pPr marL="0" indent="0">
              <a:buNone/>
            </a:pPr>
            <a:r>
              <a:rPr lang="ru-RU" b="1" dirty="0"/>
              <a:t>Результаты: </a:t>
            </a:r>
            <a:r>
              <a:rPr lang="ru-RU" dirty="0"/>
              <a:t>до 31 августа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FAA75E66-5785-49BB-90D2-2AE7A77FB5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3124288"/>
              </p:ext>
            </p:extLst>
          </p:nvPr>
        </p:nvGraphicFramePr>
        <p:xfrm>
          <a:off x="99849" y="522515"/>
          <a:ext cx="12092152" cy="3122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8517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090E3AE-8A03-4BC5-A515-D5EEE365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0"/>
            <a:ext cx="11992303" cy="5029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Другие премии и стипендии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3B0F355-84FF-473E-B85A-DCF6A3E1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8" y="685800"/>
            <a:ext cx="11641782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Премия Президента Российской Федерации </a:t>
            </a:r>
            <a:r>
              <a:rPr lang="ru-RU" dirty="0"/>
              <a:t>в области науки и инноваций для молодых ученых и </a:t>
            </a:r>
            <a:r>
              <a:rPr lang="ru-RU" b="1" dirty="0"/>
              <a:t>Государственная премия Российской Федерации </a:t>
            </a:r>
            <a:r>
              <a:rPr lang="ru-RU" dirty="0"/>
              <a:t>в области науки и технологий: </a:t>
            </a:r>
            <a:r>
              <a:rPr lang="en-US" dirty="0">
                <a:hlinkClick r:id="rId2"/>
              </a:rPr>
              <a:t>https://grant.rscf.ru/awards/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Премия Правительства Российской Федерации </a:t>
            </a:r>
            <a:r>
              <a:rPr lang="ru-RU" dirty="0"/>
              <a:t>в области науки и техники для исследователей и молодых ученых: </a:t>
            </a:r>
            <a:r>
              <a:rPr lang="en-US" dirty="0">
                <a:hlinkClick r:id="rId3"/>
              </a:rPr>
              <a:t>https://minobrnauki.gov.ru/press-center/news/?ELEMENT_ID=42542&amp;lang=ru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Стипендии им. Ж.И. Алфёрова </a:t>
            </a:r>
            <a:r>
              <a:rPr lang="ru-RU" dirty="0"/>
              <a:t>для молодых ученых в области физики и нанотехнологий: </a:t>
            </a:r>
            <a:r>
              <a:rPr lang="en-US" dirty="0">
                <a:hlinkClick r:id="rId4"/>
              </a:rPr>
              <a:t>https://grants.extech.ru/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Конкурс Вологодского научного центра </a:t>
            </a:r>
            <a:r>
              <a:rPr lang="ru-RU" b="1" dirty="0"/>
              <a:t>научных работ молодежи </a:t>
            </a:r>
            <a:r>
              <a:rPr lang="ru-RU" dirty="0"/>
              <a:t>по вопросам социально-экономического развития территорий: </a:t>
            </a:r>
            <a:r>
              <a:rPr lang="en-US" dirty="0">
                <a:hlinkClick r:id="rId5"/>
              </a:rPr>
              <a:t>http://www.vscc.ac.ru/activity/view?id=6937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Всероссийский </a:t>
            </a:r>
            <a:r>
              <a:rPr lang="ru-RU" b="1" dirty="0"/>
              <a:t>конкурс научных работ молодежи  </a:t>
            </a:r>
            <a:r>
              <a:rPr lang="ru-RU" dirty="0"/>
              <a:t>«</a:t>
            </a:r>
            <a:r>
              <a:rPr lang="ru-RU" b="1" dirty="0"/>
              <a:t>Экономический рост России</a:t>
            </a:r>
            <a:r>
              <a:rPr lang="ru-RU" dirty="0"/>
              <a:t>» Вольного экономического общества России: </a:t>
            </a:r>
            <a:r>
              <a:rPr lang="ru-RU" dirty="0">
                <a:hlinkClick r:id="rId6"/>
              </a:rPr>
              <a:t>https://veorus.ru/деятельность/всероссийский-конкурс-научных-работ-молодежи/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Всероссийская премия «За верность науке» </a:t>
            </a:r>
            <a:r>
              <a:rPr lang="ru-RU" dirty="0"/>
              <a:t>за выдающиеся достижения в области научной коммуникации, популяризации науки и поддержки престижа деятельности ученых и инженеров в Российской Федерации: </a:t>
            </a:r>
            <a:r>
              <a:rPr lang="en-US" dirty="0">
                <a:hlinkClick r:id="rId7"/>
              </a:rPr>
              <a:t>https://minobrnauki.gov.ru/press-center/zavernostnauke/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052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ABC98C45-B039-4F7D-94D3-3E48938F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" y="2145665"/>
            <a:ext cx="11993880" cy="1876002"/>
          </a:xfrm>
        </p:spPr>
        <p:txBody>
          <a:bodyPr>
            <a:normAutofit/>
          </a:bodyPr>
          <a:lstStyle/>
          <a:p>
            <a:pPr algn="ctr"/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Часть 4</a:t>
            </a:r>
            <a:br>
              <a:rPr lang="ru-RU" b="1" i="0" dirty="0">
                <a:solidFill>
                  <a:srgbClr val="212529"/>
                </a:solidFill>
                <a:effectLst/>
                <a:latin typeface="Gilroy"/>
              </a:rPr>
            </a:br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Советы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0733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6461F81-6DFD-4039-BC15-0910E376A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49009"/>
              </p:ext>
            </p:extLst>
          </p:nvPr>
        </p:nvGraphicFramePr>
        <p:xfrm>
          <a:off x="0" y="609601"/>
          <a:ext cx="11641782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8433187-09E1-422D-9CD6-25D0D744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48" y="-1"/>
            <a:ext cx="11992303" cy="60960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Несколько советов</a:t>
            </a:r>
          </a:p>
        </p:txBody>
      </p:sp>
    </p:spTree>
    <p:extLst>
      <p:ext uri="{BB962C8B-B14F-4D97-AF65-F5344CB8AC3E}">
        <p14:creationId xmlns:p14="http://schemas.microsoft.com/office/powerpoint/2010/main" val="22910869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FA3EC53-3B2F-4C0A-9554-26C67A5DD09F}"/>
              </a:ext>
            </a:extLst>
          </p:cNvPr>
          <p:cNvSpPr txBox="1">
            <a:spLocks/>
          </p:cNvSpPr>
          <p:nvPr/>
        </p:nvSpPr>
        <p:spPr>
          <a:xfrm>
            <a:off x="99060" y="602614"/>
            <a:ext cx="11993880" cy="5036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212529"/>
                </a:solidFill>
                <a:latin typeface="Gilroy"/>
              </a:rPr>
              <a:t>Спасибо за внимание!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80C77A-5AFC-40BC-8B63-8583B8BAF274}"/>
              </a:ext>
            </a:extLst>
          </p:cNvPr>
          <p:cNvSpPr txBox="1"/>
          <p:nvPr/>
        </p:nvSpPr>
        <p:spPr>
          <a:xfrm>
            <a:off x="99060" y="4730859"/>
            <a:ext cx="119938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dirty="0"/>
              <a:t>Презентация будет размещена на сайте ИСЭ и ЭПС ФИЦ Коми НЦ </a:t>
            </a:r>
            <a:r>
              <a:rPr lang="ru-RU" sz="2800" dirty="0" err="1"/>
              <a:t>УрО</a:t>
            </a:r>
            <a:r>
              <a:rPr lang="ru-RU" sz="2800" dirty="0"/>
              <a:t> РАН</a:t>
            </a:r>
            <a:r>
              <a:rPr lang="en-US" sz="2800" dirty="0"/>
              <a:t> </a:t>
            </a:r>
            <a:r>
              <a:rPr lang="ru-RU" sz="2800" dirty="0"/>
              <a:t>в разделе Совета молодых ученых (</a:t>
            </a:r>
            <a:r>
              <a:rPr lang="en-US" sz="2800" dirty="0">
                <a:hlinkClick r:id="rId2"/>
              </a:rPr>
              <a:t>http://www.iespn.komisc.ru/sovet</a:t>
            </a:r>
            <a:r>
              <a:rPr lang="ru-RU" sz="2800" dirty="0"/>
              <a:t>). Предложения по дополнению презентации можно присылать по адресу: </a:t>
            </a:r>
            <a:r>
              <a:rPr lang="en-US" sz="2800" dirty="0">
                <a:hlinkClick r:id="rId3"/>
              </a:rPr>
              <a:t>av.smirnov.ru@gmail.com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25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>
            <a:extLst>
              <a:ext uri="{FF2B5EF4-FFF2-40B4-BE49-F238E27FC236}">
                <a16:creationId xmlns:a16="http://schemas.microsoft.com/office/drawing/2014/main" id="{8913A2C2-95F0-40AE-8E30-EFDF752FA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019" y="884927"/>
            <a:ext cx="1238896" cy="123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BEA4BD91-2C27-4B20-8938-68892125C8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" t="1861"/>
          <a:stretch/>
        </p:blipFill>
        <p:spPr bwMode="auto">
          <a:xfrm>
            <a:off x="1275085" y="735912"/>
            <a:ext cx="909392" cy="13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0D9B2583-54A3-42A6-9965-8C2A0D7C18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48685"/>
          <a:stretch/>
        </p:blipFill>
        <p:spPr bwMode="auto">
          <a:xfrm>
            <a:off x="9000733" y="1013862"/>
            <a:ext cx="2592020" cy="96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8BDB08B-B719-4882-BA26-42C19F59B9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492827"/>
              </p:ext>
            </p:extLst>
          </p:nvPr>
        </p:nvGraphicFramePr>
        <p:xfrm>
          <a:off x="139743" y="2202257"/>
          <a:ext cx="11912514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B745859D-80EA-48D2-A77F-402C01E00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8451316"/>
              </p:ext>
            </p:extLst>
          </p:nvPr>
        </p:nvGraphicFramePr>
        <p:xfrm>
          <a:off x="139743" y="2855011"/>
          <a:ext cx="11912514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9" name="Схема 18">
            <a:extLst>
              <a:ext uri="{FF2B5EF4-FFF2-40B4-BE49-F238E27FC236}">
                <a16:creationId xmlns:a16="http://schemas.microsoft.com/office/drawing/2014/main" id="{41DE9732-4A09-4CB6-8F96-83F0A6CC62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082406"/>
              </p:ext>
            </p:extLst>
          </p:nvPr>
        </p:nvGraphicFramePr>
        <p:xfrm>
          <a:off x="139743" y="4170697"/>
          <a:ext cx="11912514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8" name="Знак умножения 7">
            <a:extLst>
              <a:ext uri="{FF2B5EF4-FFF2-40B4-BE49-F238E27FC236}">
                <a16:creationId xmlns:a16="http://schemas.microsoft.com/office/drawing/2014/main" id="{8ADD3589-B0C5-4952-8288-B994647D3B02}"/>
              </a:ext>
            </a:extLst>
          </p:cNvPr>
          <p:cNvSpPr/>
          <p:nvPr/>
        </p:nvSpPr>
        <p:spPr>
          <a:xfrm>
            <a:off x="7814601" y="4070162"/>
            <a:ext cx="968644" cy="798664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id="{32D0F070-958F-443D-812B-E4F65E215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715350"/>
              </p:ext>
            </p:extLst>
          </p:nvPr>
        </p:nvGraphicFramePr>
        <p:xfrm>
          <a:off x="139743" y="4851032"/>
          <a:ext cx="11912514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3560AF07-13D0-4628-8011-6D275682B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583988"/>
              </p:ext>
            </p:extLst>
          </p:nvPr>
        </p:nvGraphicFramePr>
        <p:xfrm>
          <a:off x="139743" y="5523341"/>
          <a:ext cx="7553779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sp>
        <p:nvSpPr>
          <p:cNvPr id="23" name="Знак умножения 22">
            <a:extLst>
              <a:ext uri="{FF2B5EF4-FFF2-40B4-BE49-F238E27FC236}">
                <a16:creationId xmlns:a16="http://schemas.microsoft.com/office/drawing/2014/main" id="{631EC795-05F6-46A7-A189-C685E7DDD2BC}"/>
              </a:ext>
            </a:extLst>
          </p:cNvPr>
          <p:cNvSpPr/>
          <p:nvPr/>
        </p:nvSpPr>
        <p:spPr>
          <a:xfrm>
            <a:off x="3402750" y="5447756"/>
            <a:ext cx="968644" cy="798664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DD02BA02-3924-40DF-AF3F-45B0AFE0CF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1196342"/>
              </p:ext>
            </p:extLst>
          </p:nvPr>
        </p:nvGraphicFramePr>
        <p:xfrm>
          <a:off x="4572000" y="6184510"/>
          <a:ext cx="7480257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  <p:sp>
        <p:nvSpPr>
          <p:cNvPr id="28" name="Знак умножения 27">
            <a:extLst>
              <a:ext uri="{FF2B5EF4-FFF2-40B4-BE49-F238E27FC236}">
                <a16:creationId xmlns:a16="http://schemas.microsoft.com/office/drawing/2014/main" id="{E9CAC9E6-D4FF-4903-88B5-F0406E74BF18}"/>
              </a:ext>
            </a:extLst>
          </p:cNvPr>
          <p:cNvSpPr/>
          <p:nvPr/>
        </p:nvSpPr>
        <p:spPr>
          <a:xfrm>
            <a:off x="7761485" y="6026900"/>
            <a:ext cx="968644" cy="798664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Схема 28">
            <a:extLst>
              <a:ext uri="{FF2B5EF4-FFF2-40B4-BE49-F238E27FC236}">
                <a16:creationId xmlns:a16="http://schemas.microsoft.com/office/drawing/2014/main" id="{E653CDFC-50EF-44CD-BA5A-09D446472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990514"/>
              </p:ext>
            </p:extLst>
          </p:nvPr>
        </p:nvGraphicFramePr>
        <p:xfrm>
          <a:off x="139743" y="3516232"/>
          <a:ext cx="11912514" cy="59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5" r:lo="rId36" r:qs="rId37" r:cs="rId38"/>
          </a:graphicData>
        </a:graphic>
      </p:graphicFrame>
      <p:sp>
        <p:nvSpPr>
          <p:cNvPr id="30" name="Знак умножения 29">
            <a:extLst>
              <a:ext uri="{FF2B5EF4-FFF2-40B4-BE49-F238E27FC236}">
                <a16:creationId xmlns:a16="http://schemas.microsoft.com/office/drawing/2014/main" id="{4B30DFE5-E839-4B23-899C-3137D35C5564}"/>
              </a:ext>
            </a:extLst>
          </p:cNvPr>
          <p:cNvSpPr/>
          <p:nvPr/>
        </p:nvSpPr>
        <p:spPr>
          <a:xfrm>
            <a:off x="7761485" y="4775447"/>
            <a:ext cx="968644" cy="798664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8C0455E4-D43B-4832-9DB3-90A29339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89221"/>
            <a:ext cx="11993880" cy="709295"/>
          </a:xfrm>
        </p:spPr>
        <p:txBody>
          <a:bodyPr>
            <a:noAutofit/>
          </a:bodyPr>
          <a:lstStyle/>
          <a:p>
            <a:pPr algn="ctr"/>
            <a:r>
              <a:rPr lang="ru-RU" sz="3600" b="1" i="0" dirty="0">
                <a:solidFill>
                  <a:srgbClr val="212529"/>
                </a:solidFill>
                <a:effectLst/>
                <a:latin typeface="Gilroy"/>
              </a:rPr>
              <a:t>Не все конкурсы ликвидированных фондов имеют аналоги в РНФ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4448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77539"/>
            <a:ext cx="11727180" cy="3642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Информацию о конкурсах можно посмотреть по адресу: </a:t>
            </a:r>
            <a:r>
              <a:rPr lang="en-US" dirty="0">
                <a:hlinkClick r:id="rId2"/>
              </a:rPr>
              <a:t>https://www.rscf.ru/contests/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Участие не более чем в двух проектах одновременно. Руководителем – не более одного проекта одновременно (могут быть исключения для международных проектов).</a:t>
            </a:r>
            <a:r>
              <a:rPr lang="en-US" dirty="0"/>
              <a:t> </a:t>
            </a:r>
            <a:r>
              <a:rPr lang="ru-RU" dirty="0"/>
              <a:t>Одна заявка на один конкурс.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Имеется соглашение между ФИЦ Коми НЦ и РНФ о признании простой электронной подписи. Сотрудникам ФИЦ можно подавать заявки в электронном виде.</a:t>
            </a:r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992880" y="280284"/>
            <a:ext cx="3918680" cy="272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35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325563"/>
          </a:xfrm>
        </p:spPr>
        <p:txBody>
          <a:bodyPr>
            <a:normAutofit/>
          </a:bodyPr>
          <a:lstStyle/>
          <a:p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инициативных исследований </a:t>
            </a:r>
            <a:r>
              <a:rPr lang="ru-RU" b="1" i="0" dirty="0">
                <a:solidFill>
                  <a:srgbClr val="C00000"/>
                </a:solidFill>
                <a:effectLst/>
                <a:latin typeface="Gilroy"/>
              </a:rPr>
              <a:t>молодыми учеными</a:t>
            </a:r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»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10 марта (в 2022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11 июля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до 1,5 млн. рублей в год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руководитель + (по необходимости) до 2 студентов/аспирантов 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возраст руководителя до 33 лет включительно на 5 марта</a:t>
            </a:r>
          </a:p>
          <a:p>
            <a:r>
              <a:rPr lang="ru-RU" dirty="0"/>
              <a:t>степень кандидата наук или зарубежный аналог</a:t>
            </a:r>
          </a:p>
          <a:p>
            <a:r>
              <a:rPr lang="ru-RU" dirty="0"/>
              <a:t>не менее 3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</a:t>
            </a:r>
            <a:r>
              <a:rPr lang="ru-RU" dirty="0"/>
              <a:t> у руководителя</a:t>
            </a:r>
            <a:r>
              <a:rPr lang="en-US" dirty="0"/>
              <a:t> </a:t>
            </a:r>
            <a:r>
              <a:rPr lang="ru-RU" dirty="0"/>
              <a:t>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2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</a:t>
            </a: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92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исследований </a:t>
            </a:r>
            <a:r>
              <a:rPr lang="ru-RU" b="1" i="0" dirty="0">
                <a:solidFill>
                  <a:srgbClr val="C00000"/>
                </a:solidFill>
                <a:effectLst/>
                <a:latin typeface="Gilroy"/>
              </a:rPr>
              <a:t>научными группами </a:t>
            </a:r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под руководством </a:t>
            </a:r>
            <a:r>
              <a:rPr lang="ru-RU" b="1" i="0" dirty="0">
                <a:solidFill>
                  <a:srgbClr val="C00000"/>
                </a:solidFill>
                <a:effectLst/>
                <a:latin typeface="Gilroy"/>
              </a:rPr>
              <a:t>молодых ученых</a:t>
            </a:r>
            <a:r>
              <a:rPr lang="ru-RU" b="1" i="0" dirty="0">
                <a:solidFill>
                  <a:srgbClr val="212529"/>
                </a:solidFill>
                <a:effectLst/>
                <a:latin typeface="Gilroy"/>
              </a:rPr>
              <a:t>»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10 февраля (в 2022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11 июля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или 3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от 3 до 6 млн. рублей в год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не более 8 человек (вместе с руководителем). Из них не менее 70% – в возрасте до 39 лет включительно</a:t>
            </a:r>
            <a:r>
              <a:rPr lang="en-US" dirty="0"/>
              <a:t>: </a:t>
            </a:r>
            <a:r>
              <a:rPr lang="ru-RU" dirty="0"/>
              <a:t>6 из 8, 5 из 7, 5 из 6, 4 из 5, 3 из 4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возраст руководителя до 35 лет включительно на 12 марта</a:t>
            </a:r>
          </a:p>
          <a:p>
            <a:r>
              <a:rPr lang="ru-RU" dirty="0"/>
              <a:t>степень кандидата наук или доктора наук</a:t>
            </a:r>
          </a:p>
          <a:p>
            <a:r>
              <a:rPr lang="ru-RU" dirty="0"/>
              <a:t>не менее </a:t>
            </a:r>
            <a:r>
              <a:rPr lang="en-US" dirty="0"/>
              <a:t>5</a:t>
            </a:r>
            <a:r>
              <a:rPr lang="ru-RU" dirty="0"/>
              <a:t>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</a:t>
            </a:r>
            <a:r>
              <a:rPr lang="en-US" dirty="0"/>
              <a:t>8</a:t>
            </a:r>
            <a:r>
              <a:rPr lang="ru-RU" dirty="0"/>
              <a:t>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</a:t>
            </a: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7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фундаментальных научных исследований и поисковых научных исследований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малыми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 отдельными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научными группами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»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</a:t>
            </a:r>
            <a:r>
              <a:rPr lang="en-US" dirty="0"/>
              <a:t>5</a:t>
            </a:r>
            <a:r>
              <a:rPr lang="ru-RU" dirty="0"/>
              <a:t> июня (в 2021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30 ноября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до 1,5 млн. рублей в год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от 2 до 4 человек (вместе с руководителем). Из них не менее 50% – в возрасте до 39 лет включительно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не менее </a:t>
            </a:r>
            <a:r>
              <a:rPr lang="en-US" dirty="0"/>
              <a:t>5</a:t>
            </a:r>
            <a:r>
              <a:rPr lang="ru-RU" dirty="0"/>
              <a:t>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</a:t>
            </a:r>
            <a:r>
              <a:rPr lang="en-US" dirty="0"/>
              <a:t>3</a:t>
            </a:r>
            <a:r>
              <a:rPr lang="ru-RU" dirty="0"/>
              <a:t>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</a:t>
            </a:r>
          </a:p>
          <a:p>
            <a:r>
              <a:rPr lang="ru-RU" dirty="0"/>
              <a:t>Сделать доклад на очной конференции по теме проекта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33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B968C-9B85-42F1-8F3A-E523E6F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820" y="37465"/>
            <a:ext cx="9364980" cy="1677035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Конкурс «Проведение фундаментальных научных исследований и поисковых научных исследований отдельными </a:t>
            </a:r>
            <a:r>
              <a:rPr lang="ru-RU" sz="3200" b="1" i="0" dirty="0">
                <a:solidFill>
                  <a:srgbClr val="C00000"/>
                </a:solidFill>
                <a:effectLst/>
                <a:latin typeface="Gilroy"/>
              </a:rPr>
              <a:t>научными группами</a:t>
            </a:r>
            <a:r>
              <a:rPr lang="ru-RU" sz="3200" b="1" i="0" dirty="0">
                <a:solidFill>
                  <a:srgbClr val="212529"/>
                </a:solidFill>
                <a:effectLst/>
                <a:latin typeface="Gilroy"/>
              </a:rPr>
              <a:t>»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9C0158-EB68-4FA2-9EAB-496755EC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727180" cy="49949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Прием заявок: </a:t>
            </a:r>
            <a:r>
              <a:rPr lang="ru-RU" dirty="0"/>
              <a:t>до 1</a:t>
            </a:r>
            <a:r>
              <a:rPr lang="en-US" dirty="0"/>
              <a:t>0</a:t>
            </a:r>
            <a:r>
              <a:rPr lang="ru-RU" dirty="0"/>
              <a:t> ноября (в 2021 г.)</a:t>
            </a:r>
          </a:p>
          <a:p>
            <a:pPr marL="0" indent="0">
              <a:buNone/>
            </a:pPr>
            <a:r>
              <a:rPr lang="ru-RU" b="1" dirty="0"/>
              <a:t>Объявление результатов: </a:t>
            </a:r>
            <a:r>
              <a:rPr lang="ru-RU" dirty="0"/>
              <a:t>1 апреля следующего года</a:t>
            </a:r>
          </a:p>
          <a:p>
            <a:pPr marL="0" indent="0">
              <a:buNone/>
            </a:pPr>
            <a:r>
              <a:rPr lang="ru-RU" b="1" dirty="0"/>
              <a:t>Длительность</a:t>
            </a:r>
            <a:r>
              <a:rPr lang="en-US" b="1" dirty="0"/>
              <a:t> </a:t>
            </a:r>
            <a:r>
              <a:rPr lang="ru-RU" b="1" dirty="0"/>
              <a:t>проекта:</a:t>
            </a:r>
            <a:r>
              <a:rPr lang="ru-RU" dirty="0"/>
              <a:t> 2 или 3 года</a:t>
            </a:r>
          </a:p>
          <a:p>
            <a:pPr marL="0" indent="0">
              <a:buNone/>
            </a:pPr>
            <a:r>
              <a:rPr lang="ru-RU" b="1" dirty="0"/>
              <a:t>Размер гранта: </a:t>
            </a:r>
            <a:r>
              <a:rPr lang="ru-RU" dirty="0"/>
              <a:t>от 4 до 7 млн. рублей в год</a:t>
            </a:r>
          </a:p>
          <a:p>
            <a:pPr marL="0" indent="0">
              <a:buNone/>
            </a:pPr>
            <a:r>
              <a:rPr lang="ru-RU" b="1" dirty="0"/>
              <a:t>Команда:</a:t>
            </a:r>
            <a:r>
              <a:rPr lang="ru-RU" dirty="0"/>
              <a:t> до 10 человек (вместе с руководителем). Из них не менее 50% – в возрасте до 39 лет включительно</a:t>
            </a:r>
          </a:p>
          <a:p>
            <a:pPr marL="0" indent="0">
              <a:buNone/>
            </a:pPr>
            <a:r>
              <a:rPr lang="ru-RU" b="1" dirty="0"/>
              <a:t>Требования:</a:t>
            </a:r>
          </a:p>
          <a:p>
            <a:r>
              <a:rPr lang="ru-RU" dirty="0"/>
              <a:t>не менее </a:t>
            </a:r>
            <a:r>
              <a:rPr lang="en-US" dirty="0"/>
              <a:t>8</a:t>
            </a:r>
            <a:r>
              <a:rPr lang="ru-RU" dirty="0"/>
              <a:t> публикаций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 </a:t>
            </a:r>
            <a:r>
              <a:rPr lang="ru-RU" dirty="0"/>
              <a:t>у руководителя за 5 лет</a:t>
            </a:r>
          </a:p>
          <a:p>
            <a:pPr marL="0" indent="0">
              <a:buNone/>
            </a:pPr>
            <a:r>
              <a:rPr lang="ru-RU" b="1" dirty="0"/>
              <a:t>Результаты:</a:t>
            </a:r>
          </a:p>
          <a:p>
            <a:r>
              <a:rPr lang="ru-RU" dirty="0"/>
              <a:t>Не менее 8 публикаций в </a:t>
            </a:r>
            <a:r>
              <a:rPr lang="en-US" dirty="0" err="1"/>
              <a:t>WoS</a:t>
            </a:r>
            <a:r>
              <a:rPr lang="en-US" dirty="0"/>
              <a:t> Core Collection </a:t>
            </a:r>
            <a:r>
              <a:rPr lang="ru-RU" dirty="0"/>
              <a:t>или </a:t>
            </a:r>
            <a:r>
              <a:rPr lang="en-US" dirty="0"/>
              <a:t>Scopus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endParaRPr lang="en-US" dirty="0"/>
          </a:p>
        </p:txBody>
      </p:sp>
      <p:pic>
        <p:nvPicPr>
          <p:cNvPr id="1026" name="Picture 2" descr="Российский научный фонд | Создавая фундамент будущего">
            <a:extLst>
              <a:ext uri="{FF2B5EF4-FFF2-40B4-BE49-F238E27FC236}">
                <a16:creationId xmlns:a16="http://schemas.microsoft.com/office/drawing/2014/main" id="{8037BB18-B312-4F56-883E-DB9D4AC77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29667" r="20889" b="29778"/>
          <a:stretch/>
        </p:blipFill>
        <p:spPr bwMode="auto">
          <a:xfrm>
            <a:off x="304800" y="204085"/>
            <a:ext cx="1828800" cy="127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747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4365</Words>
  <Application>Microsoft Office PowerPoint</Application>
  <PresentationFormat>Широкоэкранный</PresentationFormat>
  <Paragraphs>416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-apple-system</vt:lpstr>
      <vt:lpstr>Arial</vt:lpstr>
      <vt:lpstr>Calibri</vt:lpstr>
      <vt:lpstr>Calibri Light</vt:lpstr>
      <vt:lpstr>Gilroy</vt:lpstr>
      <vt:lpstr>Тема Office</vt:lpstr>
      <vt:lpstr>Гранты, стажировки и конкурсы для ученых в 2022 году</vt:lpstr>
      <vt:lpstr>Часть 1 Гранты научных фондов</vt:lpstr>
      <vt:lpstr>Государственные научные фонды</vt:lpstr>
      <vt:lpstr>Не все конкурсы ликвидированных фондов имеют аналоги в РНФ</vt:lpstr>
      <vt:lpstr>Презентация PowerPoint</vt:lpstr>
      <vt:lpstr>Конкурс «Проведение инициативных исследований молодыми учеными»</vt:lpstr>
      <vt:lpstr>Конкурс «Проведение исследований научными группами под руководством молодых ученых»</vt:lpstr>
      <vt:lpstr>Конкурс «Проведение фундаментальных научных исследований и поисковых научных исследований малыми отдельными научными группами»</vt:lpstr>
      <vt:lpstr>Конкурс «Проведение фундаментальных научных исследований и поисковых научных исследований отдельными научными группами»</vt:lpstr>
      <vt:lpstr>Конкурс «Проведение фундаментальных научных исследований и поисковых научных исследований малыми отдельными научными группами» (региональный конкурс)</vt:lpstr>
      <vt:lpstr>Конкурс «Проведение фундаментальных научных исследований и поисковых научных исследований малыми отдельными научными группами» (региональный конкурс)</vt:lpstr>
      <vt:lpstr>Конкурс «Проведение фундаментальных научных исследований и поисковых научных исследований отдельными научными группами» (региональный конкурс)</vt:lpstr>
      <vt:lpstr>Международные конкурсы (необходимо подавать заявку совместно с коллективом из другой страны)</vt:lpstr>
      <vt:lpstr>Сравнительная таблица конкурсов РНФ</vt:lpstr>
      <vt:lpstr>Другие научные фонды</vt:lpstr>
      <vt:lpstr>Гранты Русского географического общества</vt:lpstr>
      <vt:lpstr>Презентация PowerPoint</vt:lpstr>
      <vt:lpstr>Информация о стажировках</vt:lpstr>
      <vt:lpstr>Программа стажировок работников и аспирантов российских вузов и научных организаций в НИУ ВШЭ</vt:lpstr>
      <vt:lpstr>Программа стажировок работников и аспирантов российских вузов и научных организаций в НИУ ВШЭ</vt:lpstr>
      <vt:lpstr>Программа привлечения российских постдоков в НИУ ВШЭ</vt:lpstr>
      <vt:lpstr>Стажировки в Европейском университете в Санкт-Петербурге</vt:lpstr>
      <vt:lpstr>Стажировки в Европейском университете в Санкт-Петербурге</vt:lpstr>
      <vt:lpstr>Презентация PowerPoint</vt:lpstr>
      <vt:lpstr>Гранты Президента Российской Федерации для государственной поддержки молодых российских ученых и по государственной поддержке ведущих научных школ Российской Федерации</vt:lpstr>
      <vt:lpstr>Гранты Президента Российской Федерации. Конкурс молодых кандидатов наук</vt:lpstr>
      <vt:lpstr>Гранты Президента Российской Федерации. Конкурс молодых докторов наук</vt:lpstr>
      <vt:lpstr>Гранты Президента Российской Федерации. Конкурс ведущих научных школ</vt:lpstr>
      <vt:lpstr>Стипендии Президента Российской Федерации для молодых ученых и аспирантов, осуществляющих перспективные научные исследования и разработки по приоритетным направлениям модернизации российской экономики</vt:lpstr>
      <vt:lpstr>Премии Правительства Республики Коми в области научных исследований</vt:lpstr>
      <vt:lpstr>Премии Правительства Республики Коми в области научных исследований</vt:lpstr>
      <vt:lpstr>Медали РАН с премиями для молодых ученых</vt:lpstr>
      <vt:lpstr>Премия имени академика РАН А.И. Татаркина</vt:lpstr>
      <vt:lpstr>Стипендии для студентов</vt:lpstr>
      <vt:lpstr>Другие премии и стипендии</vt:lpstr>
      <vt:lpstr>Часть 4 Советы</vt:lpstr>
      <vt:lpstr>Несколько советов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45</cp:revision>
  <cp:lastPrinted>2021-11-24T13:43:03Z</cp:lastPrinted>
  <dcterms:created xsi:type="dcterms:W3CDTF">2021-11-16T19:33:22Z</dcterms:created>
  <dcterms:modified xsi:type="dcterms:W3CDTF">2022-02-10T13:01:46Z</dcterms:modified>
</cp:coreProperties>
</file>